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5"/>
  </p:notesMasterIdLst>
  <p:sldIdLst>
    <p:sldId id="263" r:id="rId5"/>
    <p:sldId id="258" r:id="rId6"/>
    <p:sldId id="338" r:id="rId7"/>
    <p:sldId id="302" r:id="rId8"/>
    <p:sldId id="265" r:id="rId9"/>
    <p:sldId id="266" r:id="rId10"/>
    <p:sldId id="267" r:id="rId11"/>
    <p:sldId id="268" r:id="rId12"/>
    <p:sldId id="269" r:id="rId13"/>
    <p:sldId id="270" r:id="rId14"/>
    <p:sldId id="304" r:id="rId15"/>
    <p:sldId id="272" r:id="rId16"/>
    <p:sldId id="273" r:id="rId17"/>
    <p:sldId id="274" r:id="rId18"/>
    <p:sldId id="275" r:id="rId19"/>
    <p:sldId id="277" r:id="rId20"/>
    <p:sldId id="278" r:id="rId21"/>
    <p:sldId id="279" r:id="rId22"/>
    <p:sldId id="280" r:id="rId23"/>
    <p:sldId id="281" r:id="rId24"/>
    <p:sldId id="282" r:id="rId25"/>
    <p:sldId id="283"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5" r:id="rId41"/>
    <p:sldId id="307" r:id="rId42"/>
    <p:sldId id="308" r:id="rId43"/>
    <p:sldId id="310" r:id="rId44"/>
    <p:sldId id="309"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06" r:id="rId72"/>
    <p:sldId id="337" r:id="rId73"/>
    <p:sldId id="339" r:id="rId74"/>
  </p:sldIdLst>
  <p:sldSz cx="12192000" cy="6858000"/>
  <p:notesSz cx="6858000" cy="9144000"/>
  <p:custDataLst>
    <p:tags r:id="rId76"/>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0FE2534-7F97-4C4B-B278-D07FAD50FAD8}">
          <p14:sldIdLst>
            <p14:sldId id="263"/>
            <p14:sldId id="258"/>
            <p14:sldId id="338"/>
            <p14:sldId id="302"/>
            <p14:sldId id="265"/>
            <p14:sldId id="266"/>
            <p14:sldId id="267"/>
            <p14:sldId id="268"/>
            <p14:sldId id="269"/>
            <p14:sldId id="270"/>
          </p14:sldIdLst>
        </p14:section>
        <p14:section name="Abschnitt ohne Titel" id="{B718854D-2833-4520-AE28-530F1A061AF7}">
          <p14:sldIdLst>
            <p14:sldId id="304"/>
            <p14:sldId id="272"/>
            <p14:sldId id="273"/>
            <p14:sldId id="274"/>
            <p14:sldId id="275"/>
            <p14:sldId id="277"/>
            <p14:sldId id="278"/>
            <p14:sldId id="279"/>
            <p14:sldId id="280"/>
            <p14:sldId id="281"/>
            <p14:sldId id="282"/>
            <p14:sldId id="283"/>
            <p14:sldId id="285"/>
            <p14:sldId id="286"/>
            <p14:sldId id="287"/>
            <p14:sldId id="288"/>
            <p14:sldId id="289"/>
            <p14:sldId id="290"/>
            <p14:sldId id="291"/>
            <p14:sldId id="292"/>
            <p14:sldId id="293"/>
            <p14:sldId id="294"/>
            <p14:sldId id="295"/>
            <p14:sldId id="296"/>
            <p14:sldId id="297"/>
            <p14:sldId id="298"/>
            <p14:sldId id="305"/>
            <p14:sldId id="307"/>
            <p14:sldId id="308"/>
            <p14:sldId id="310"/>
            <p14:sldId id="309"/>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06"/>
            <p14:sldId id="337"/>
            <p14:sldId id="339"/>
          </p14:sldIdLst>
        </p14:section>
      </p14:sectionLst>
    </p:ext>
    <p:ext uri="{EFAFB233-063F-42B5-8137-9DF3F51BA10A}">
      <p15:sldGuideLst xmlns:p15="http://schemas.microsoft.com/office/powerpoint/2012/main">
        <p15:guide id="1" orient="horz" pos="210">
          <p15:clr>
            <a:srgbClr val="A4A3A4"/>
          </p15:clr>
        </p15:guide>
        <p15:guide id="2" orient="horz" pos="3838">
          <p15:clr>
            <a:srgbClr val="A4A3A4"/>
          </p15:clr>
        </p15:guide>
        <p15:guide id="3" orient="horz" pos="981">
          <p15:clr>
            <a:srgbClr val="A4A3A4"/>
          </p15:clr>
        </p15:guide>
        <p15:guide id="4" orient="horz" pos="2478">
          <p15:clr>
            <a:srgbClr val="A4A3A4"/>
          </p15:clr>
        </p15:guide>
        <p15:guide id="5" pos="211">
          <p15:clr>
            <a:srgbClr val="A4A3A4"/>
          </p15:clr>
        </p15:guide>
        <p15:guide id="6" pos="7469">
          <p15:clr>
            <a:srgbClr val="A4A3A4"/>
          </p15:clr>
        </p15:guide>
        <p15:guide id="7" pos="6947">
          <p15:clr>
            <a:srgbClr val="A4A3A4"/>
          </p15:clr>
        </p15:guide>
        <p15:guide id="8"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6381" autoAdjust="0"/>
  </p:normalViewPr>
  <p:slideViewPr>
    <p:cSldViewPr showGuides="1">
      <p:cViewPr varScale="1">
        <p:scale>
          <a:sx n="83" d="100"/>
          <a:sy n="83" d="100"/>
        </p:scale>
        <p:origin x="1500" y="84"/>
      </p:cViewPr>
      <p:guideLst>
        <p:guide orient="horz" pos="210"/>
        <p:guide orient="horz" pos="3838"/>
        <p:guide orient="horz" pos="981"/>
        <p:guide orient="horz" pos="2478"/>
        <p:guide pos="211"/>
        <p:guide pos="7469"/>
        <p:guide pos="6947"/>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gs" Target="tags/tag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19A9B-F41E-4663-9DC5-20914585F568}" type="datetimeFigureOut">
              <a:rPr lang="de-DE" smtClean="0"/>
              <a:t>01.06.2022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F40EC-D7E6-4560-83F9-F4B5F2AB5A92}" type="slidenum">
              <a:rPr lang="de-DE" smtClean="0"/>
              <a:t>‹Nr.›</a:t>
            </a:fld>
            <a:endParaRPr lang="de-DE"/>
          </a:p>
        </p:txBody>
      </p:sp>
    </p:spTree>
    <p:extLst>
      <p:ext uri="{BB962C8B-B14F-4D97-AF65-F5344CB8AC3E}">
        <p14:creationId xmlns:p14="http://schemas.microsoft.com/office/powerpoint/2010/main" val="102548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de-de/power-apps/maker/model-driven-apps/model-driven-app-glossary#relationship" TargetMode="External"/><Relationship Id="rId3" Type="http://schemas.openxmlformats.org/officeDocument/2006/relationships/hyperlink" Target="https://docs.microsoft.com/de-de/power-apps/maker/model-driven-apps/model-driven-app-glossary#form" TargetMode="External"/><Relationship Id="rId7" Type="http://schemas.openxmlformats.org/officeDocument/2006/relationships/hyperlink" Target="https://docs.microsoft.com/de-de/power-apps/maker/model-driven-apps/model-driven-app-glossary#table"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ocs.microsoft.com/de-de/power-apps/maker/model-driven-apps/model-driven-app-glossary#dashboard" TargetMode="External"/><Relationship Id="rId5" Type="http://schemas.openxmlformats.org/officeDocument/2006/relationships/hyperlink" Target="https://docs.microsoft.com/de-de/power-apps/maker/model-driven-apps/model-driven-app-glossary#chart" TargetMode="External"/><Relationship Id="rId4" Type="http://schemas.openxmlformats.org/officeDocument/2006/relationships/hyperlink" Target="https://docs.microsoft.com/de-de/power-apps/maker/model-driven-apps/model-driven-app-glossary#view"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1</a:t>
            </a:fld>
            <a:endParaRPr lang="de-DE" dirty="0"/>
          </a:p>
        </p:txBody>
      </p:sp>
    </p:spTree>
    <p:extLst>
      <p:ext uri="{BB962C8B-B14F-4D97-AF65-F5344CB8AC3E}">
        <p14:creationId xmlns:p14="http://schemas.microsoft.com/office/powerpoint/2010/main" val="137833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11</a:t>
            </a:fld>
            <a:endParaRPr lang="de-DE" dirty="0"/>
          </a:p>
        </p:txBody>
      </p:sp>
    </p:spTree>
    <p:extLst>
      <p:ext uri="{BB962C8B-B14F-4D97-AF65-F5344CB8AC3E}">
        <p14:creationId xmlns:p14="http://schemas.microsoft.com/office/powerpoint/2010/main" val="19210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de-DE" sz="1200" b="0" i="0" kern="1200" dirty="0" smtClean="0">
                <a:solidFill>
                  <a:schemeClr val="tx1"/>
                </a:solidFill>
                <a:effectLst/>
                <a:latin typeface="+mn-lt"/>
                <a:ea typeface="+mn-ea"/>
                <a:cs typeface="+mn-cs"/>
              </a:rPr>
              <a:t>Modellgesteuertes App-Design ist ein Ansatz, der sich auf das Hinzufügen von Komponenten wie </a:t>
            </a:r>
            <a:r>
              <a:rPr lang="de-DE" sz="1200" b="0" i="0" u="none" strike="noStrike" kern="1200" dirty="0" smtClean="0">
                <a:solidFill>
                  <a:schemeClr val="tx1"/>
                </a:solidFill>
                <a:effectLst/>
                <a:latin typeface="+mn-lt"/>
                <a:ea typeface="+mn-ea"/>
                <a:cs typeface="+mn-cs"/>
                <a:hlinkClick r:id="rId3"/>
              </a:rPr>
              <a:t>Formulare</a:t>
            </a:r>
            <a:r>
              <a:rPr lang="de-DE" sz="1200" b="0" i="0" kern="1200" dirty="0" smtClean="0">
                <a:solidFill>
                  <a:schemeClr val="tx1"/>
                </a:solidFill>
                <a:effectLst/>
                <a:latin typeface="+mn-lt"/>
                <a:ea typeface="+mn-ea"/>
                <a:cs typeface="+mn-cs"/>
              </a:rPr>
              <a:t>, </a:t>
            </a:r>
            <a:r>
              <a:rPr lang="de-DE" sz="1200" b="0" i="0" u="none" strike="noStrike" kern="1200" dirty="0" smtClean="0">
                <a:solidFill>
                  <a:schemeClr val="tx1"/>
                </a:solidFill>
                <a:effectLst/>
                <a:latin typeface="+mn-lt"/>
                <a:ea typeface="+mn-ea"/>
                <a:cs typeface="+mn-cs"/>
                <a:hlinkClick r:id="rId4"/>
              </a:rPr>
              <a:t>Ansichten</a:t>
            </a:r>
            <a:r>
              <a:rPr lang="de-DE" sz="1200" b="0" i="0" kern="1200" dirty="0" smtClean="0">
                <a:solidFill>
                  <a:schemeClr val="tx1"/>
                </a:solidFill>
                <a:effectLst/>
                <a:latin typeface="+mn-lt"/>
                <a:ea typeface="+mn-ea"/>
                <a:cs typeface="+mn-cs"/>
              </a:rPr>
              <a:t>, und </a:t>
            </a:r>
            <a:r>
              <a:rPr lang="de-DE" sz="1200" b="0" i="0" u="none" strike="noStrike" kern="1200" dirty="0" smtClean="0">
                <a:solidFill>
                  <a:schemeClr val="tx1"/>
                </a:solidFill>
                <a:effectLst/>
                <a:latin typeface="+mn-lt"/>
                <a:ea typeface="+mn-ea"/>
                <a:cs typeface="+mn-cs"/>
                <a:hlinkClick r:id="rId5"/>
              </a:rPr>
              <a:t>Diagramme</a:t>
            </a:r>
            <a:r>
              <a:rPr lang="de-DE" sz="1200" b="0" i="0" kern="1200" dirty="0" smtClean="0">
                <a:solidFill>
                  <a:schemeClr val="tx1"/>
                </a:solidFill>
                <a:effectLst/>
                <a:latin typeface="+mn-lt"/>
                <a:ea typeface="+mn-ea"/>
                <a:cs typeface="+mn-cs"/>
              </a:rPr>
              <a:t> und </a:t>
            </a:r>
            <a:r>
              <a:rPr lang="de-DE" sz="1200" b="0" i="0" u="none" strike="noStrike" kern="1200" dirty="0" smtClean="0">
                <a:solidFill>
                  <a:schemeClr val="tx1"/>
                </a:solidFill>
                <a:effectLst/>
                <a:latin typeface="+mn-lt"/>
                <a:ea typeface="+mn-ea"/>
                <a:cs typeface="+mn-cs"/>
                <a:hlinkClick r:id="rId6"/>
              </a:rPr>
              <a:t>Dashboards</a:t>
            </a:r>
            <a:r>
              <a:rPr lang="de-DE" sz="1200" b="0" i="0" kern="1200" dirty="0" smtClean="0">
                <a:solidFill>
                  <a:schemeClr val="tx1"/>
                </a:solidFill>
                <a:effectLst/>
                <a:latin typeface="+mn-lt"/>
                <a:ea typeface="+mn-ea"/>
                <a:cs typeface="+mn-cs"/>
              </a:rPr>
              <a:t> zu </a:t>
            </a:r>
            <a:r>
              <a:rPr lang="de-DE" sz="1200" b="0" i="0" u="none" strike="noStrike" kern="1200" dirty="0" smtClean="0">
                <a:solidFill>
                  <a:schemeClr val="tx1"/>
                </a:solidFill>
                <a:effectLst/>
                <a:latin typeface="+mn-lt"/>
                <a:ea typeface="+mn-ea"/>
                <a:cs typeface="+mn-cs"/>
                <a:hlinkClick r:id="rId7"/>
              </a:rPr>
              <a:t>Tabellen</a:t>
            </a:r>
            <a:r>
              <a:rPr lang="de-DE" sz="1200" b="0" i="0" kern="1200" dirty="0" smtClean="0">
                <a:solidFill>
                  <a:schemeClr val="tx1"/>
                </a:solidFill>
                <a:effectLst/>
                <a:latin typeface="+mn-lt"/>
                <a:ea typeface="+mn-ea"/>
                <a:cs typeface="+mn-cs"/>
              </a:rPr>
              <a:t> mit einem App-Designer-Tool. Zusätzlich verbinden </a:t>
            </a:r>
            <a:r>
              <a:rPr lang="de-DE" sz="1200" b="0" i="0" u="none" strike="noStrike" kern="1200" dirty="0" smtClean="0">
                <a:solidFill>
                  <a:schemeClr val="tx1"/>
                </a:solidFill>
                <a:effectLst/>
                <a:latin typeface="+mn-lt"/>
                <a:ea typeface="+mn-ea"/>
                <a:cs typeface="+mn-cs"/>
                <a:hlinkClick r:id="rId8"/>
              </a:rPr>
              <a:t>Beziehungen</a:t>
            </a:r>
            <a:r>
              <a:rPr lang="de-DE" sz="1200" b="0" i="0" kern="1200" dirty="0" smtClean="0">
                <a:solidFill>
                  <a:schemeClr val="tx1"/>
                </a:solidFill>
                <a:effectLst/>
                <a:latin typeface="+mn-lt"/>
                <a:ea typeface="+mn-ea"/>
                <a:cs typeface="+mn-cs"/>
              </a:rPr>
              <a:t> Tabellen so, dass die Navigation zwischen ihnen möglich ist und Daten nicht unnötig wiederholt werden.</a:t>
            </a:r>
          </a:p>
          <a:p>
            <a:r>
              <a:rPr lang="de-DE" sz="1200" b="0" i="0" kern="1200" dirty="0" smtClean="0">
                <a:solidFill>
                  <a:schemeClr val="tx1"/>
                </a:solidFill>
                <a:effectLst/>
                <a:latin typeface="+mn-lt"/>
                <a:ea typeface="+mn-ea"/>
                <a:cs typeface="+mn-cs"/>
              </a:rPr>
              <a:t>Mit App-Designer können Sie mit keinem oder nur sehr wenig Code Apps erstellen, die einfach oder sehr komplex sind.</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6/10/2022 9:30 AM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6158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06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324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600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380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Entity - Ein Element mit Eigenschaften, die Sie verfolgen, z. B. ein Kontakt oder ein Konto. Es sind viele Standardentitäten verfügbar. Sie können eine systemfremde Standardentität (Produktionsentität) anpassen oder eine benutzerdefinierte Entität von Grund auf erstellen.</a:t>
            </a:r>
          </a:p>
          <a:p>
            <a:endParaRPr lang="de-DE" dirty="0" smtClean="0"/>
          </a:p>
          <a:p>
            <a:r>
              <a:rPr lang="de-DE" dirty="0" smtClean="0"/>
              <a:t>Field -  Eine Eigenschaft, die mit einer Entität verbunden ist</a:t>
            </a:r>
          </a:p>
          <a:p>
            <a:endParaRPr lang="de-D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effectLst/>
              </a:rPr>
              <a:t>Relationship - </a:t>
            </a:r>
            <a:r>
              <a:rPr lang="de-DE" sz="1200" dirty="0" smtClean="0">
                <a:effectLst/>
              </a:rPr>
              <a:t> definieren, wie Entitäten zueinander in Beziehung gesetzt werden können. </a:t>
            </a:r>
            <a:endParaRPr lang="en-US" sz="1200" dirty="0" smtClean="0">
              <a:effectLst/>
              <a:latin typeface="+mn-lt"/>
            </a:endParaRPr>
          </a:p>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28</a:t>
            </a:fld>
            <a:endParaRPr lang="de-DE"/>
          </a:p>
        </p:txBody>
      </p:sp>
    </p:spTree>
    <p:extLst>
      <p:ext uri="{BB962C8B-B14F-4D97-AF65-F5344CB8AC3E}">
        <p14:creationId xmlns:p14="http://schemas.microsoft.com/office/powerpoint/2010/main" val="81213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37</a:t>
            </a:fld>
            <a:endParaRPr lang="de-DE" dirty="0"/>
          </a:p>
        </p:txBody>
      </p:sp>
    </p:spTree>
    <p:extLst>
      <p:ext uri="{BB962C8B-B14F-4D97-AF65-F5344CB8AC3E}">
        <p14:creationId xmlns:p14="http://schemas.microsoft.com/office/powerpoint/2010/main" val="315597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68</a:t>
            </a:fld>
            <a:endParaRPr lang="de-DE" dirty="0"/>
          </a:p>
        </p:txBody>
      </p:sp>
    </p:spTree>
    <p:extLst>
      <p:ext uri="{BB962C8B-B14F-4D97-AF65-F5344CB8AC3E}">
        <p14:creationId xmlns:p14="http://schemas.microsoft.com/office/powerpoint/2010/main" val="366133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2</a:t>
            </a:fld>
            <a:endParaRPr lang="de-DE" dirty="0"/>
          </a:p>
        </p:txBody>
      </p:sp>
    </p:spTree>
    <p:extLst>
      <p:ext uri="{BB962C8B-B14F-4D97-AF65-F5344CB8AC3E}">
        <p14:creationId xmlns:p14="http://schemas.microsoft.com/office/powerpoint/2010/main" val="11749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err="1" smtClean="0"/>
              <a:t>PowerApps</a:t>
            </a:r>
            <a:r>
              <a:rPr lang="de-DE" dirty="0" smtClean="0"/>
              <a:t> ist ein Tool, mit dem Sie benutzerdefinierte Apps für Apple IOS/ Android-Versionen erstellen können. </a:t>
            </a:r>
          </a:p>
          <a:p>
            <a:pPr marL="171450" indent="-171450">
              <a:buFont typeface="Arial" panose="020B0604020202020204" pitchFamily="34" charset="0"/>
              <a:buChar char="•"/>
            </a:pPr>
            <a:endParaRPr lang="de-DE" dirty="0" smtClean="0"/>
          </a:p>
          <a:p>
            <a:pPr marL="171450" indent="-171450">
              <a:buFont typeface="Arial" panose="020B0604020202020204" pitchFamily="34" charset="0"/>
              <a:buChar char="•"/>
            </a:pPr>
            <a:r>
              <a:rPr lang="de-DE" dirty="0" smtClean="0"/>
              <a:t>Auf die Apps kann über mobile Geräte oder über den Browser zugegriffen werden</a:t>
            </a:r>
          </a:p>
          <a:p>
            <a:pPr marL="171450" indent="-171450">
              <a:buFont typeface="Arial" panose="020B0604020202020204" pitchFamily="34" charset="0"/>
              <a:buChar char="•"/>
            </a:pPr>
            <a:endParaRPr lang="de-DE" dirty="0" smtClean="0"/>
          </a:p>
          <a:p>
            <a:pPr marL="171450" indent="-171450">
              <a:buFont typeface="Arial" panose="020B0604020202020204" pitchFamily="34" charset="0"/>
              <a:buChar char="•"/>
            </a:pPr>
            <a:r>
              <a:rPr lang="de-DE" dirty="0" err="1" smtClean="0"/>
              <a:t>PowerApps</a:t>
            </a:r>
            <a:r>
              <a:rPr lang="de-DE" dirty="0" smtClean="0"/>
              <a:t> unterscheidet sich von anderen Angeboten dadurch, dass es zwar von Entwicklern, aber auch von nichttechnischen Mitarbeitern genutzt werden kann</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76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err="1" smtClean="0"/>
              <a:t>Canvas</a:t>
            </a:r>
            <a:r>
              <a:rPr lang="de-DE" dirty="0" smtClean="0"/>
              <a:t> App ist ein </a:t>
            </a:r>
            <a:r>
              <a:rPr lang="de-DE" dirty="0" err="1" smtClean="0"/>
              <a:t>AppModul</a:t>
            </a:r>
            <a:r>
              <a:rPr lang="de-DE" dirty="0" smtClean="0"/>
              <a:t>, mit dem Benutzer aufgabenspezifische Anwendungen mit flexibler Planung  und entwickeln können.</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48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A3C8B-716E-46EE-9671-00E6814F38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27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6/10/2022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izenplatzhalter 2"/>
          <p:cNvSpPr>
            <a:spLocks noGrp="1"/>
          </p:cNvSpPr>
          <p:nvPr>
            <p:ph type="body" idx="1"/>
          </p:nvPr>
        </p:nvSpPr>
        <p:spPr/>
        <p:txBody>
          <a:bodyPr/>
          <a:lstStyle/>
          <a:p>
            <a:r>
              <a:rPr lang="de-DE" dirty="0" smtClean="0"/>
              <a:t>Volle Kontrolle über die Benutzererfahrung, verwenden Sie sie, wie Sie sie erstellen</a:t>
            </a:r>
          </a:p>
          <a:p>
            <a:endParaRPr lang="de-DE" dirty="0" smtClean="0"/>
          </a:p>
          <a:p>
            <a:r>
              <a:rPr lang="de-DE" dirty="0" smtClean="0"/>
              <a:t>Erstellen Sie App-Logik mit vertrauten Excel-ähnlichen Ausdrücken</a:t>
            </a:r>
          </a:p>
          <a:p>
            <a:endParaRPr lang="de-DE" dirty="0" smtClean="0"/>
          </a:p>
          <a:p>
            <a:r>
              <a:rPr lang="de-DE" dirty="0" smtClean="0"/>
              <a:t>Verknüpfen Sie Daten aus verschiedenen Quellen direkt auf der Anwendungsebene</a:t>
            </a:r>
            <a:endParaRPr lang="de-DE" dirty="0"/>
          </a:p>
        </p:txBody>
      </p:sp>
    </p:spTree>
    <p:extLst>
      <p:ext uri="{BB962C8B-B14F-4D97-AF65-F5344CB8AC3E}">
        <p14:creationId xmlns:p14="http://schemas.microsoft.com/office/powerpoint/2010/main" val="23423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840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r>
              <a:rPr lang="de-DE" dirty="0" smtClean="0"/>
              <a:t>Die gesamte Identität wird über </a:t>
            </a:r>
            <a:r>
              <a:rPr lang="de-DE" dirty="0" err="1" smtClean="0"/>
              <a:t>Azure</a:t>
            </a:r>
            <a:r>
              <a:rPr lang="de-DE" dirty="0" smtClean="0"/>
              <a:t> </a:t>
            </a:r>
            <a:r>
              <a:rPr lang="de-DE" dirty="0" err="1" smtClean="0"/>
              <a:t>Active</a:t>
            </a:r>
            <a:r>
              <a:rPr lang="de-DE" dirty="0" smtClean="0"/>
              <a:t> Directory verwaltet, was umfangreiche Richtlinien und eine mehrstufige Authentifizierung ermöglicht.</a:t>
            </a:r>
          </a:p>
          <a:p>
            <a:endParaRPr lang="de-DE" dirty="0" smtClean="0"/>
          </a:p>
          <a:p>
            <a:r>
              <a:rPr lang="de-DE" dirty="0" smtClean="0"/>
              <a:t>Admin Center mit vollständigen Prüfprotokollen, Nutzungsanalysen, Schutz vor Datenverlust, Sicherheit und Datenverwaltung</a:t>
            </a:r>
          </a:p>
          <a:p>
            <a:endParaRPr lang="de-DE" dirty="0" smtClean="0"/>
          </a:p>
          <a:p>
            <a:r>
              <a:rPr lang="de-DE" dirty="0" smtClean="0"/>
              <a:t>Zentrale Verwaltung aller in Ihrem Unternehmen eingesetzten Anwendungen, sowohl von Erstanbietern als auch von Drittanbietern</a:t>
            </a:r>
          </a:p>
          <a:p>
            <a:endParaRPr lang="en-US" dirty="0"/>
          </a:p>
        </p:txBody>
      </p:sp>
    </p:spTree>
    <p:extLst>
      <p:ext uri="{BB962C8B-B14F-4D97-AF65-F5344CB8AC3E}">
        <p14:creationId xmlns:p14="http://schemas.microsoft.com/office/powerpoint/2010/main" val="378375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latin typeface="Calibri" panose="020F0502020204030204"/>
              </a:rPr>
              <a:t>Microsoft Envision 2016</a:t>
            </a: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latin typeface="Calibri" panose="020F0502020204030204"/>
              </a:rPr>
              <a:pPr defTabSz="931774">
                <a:defRPr/>
              </a:pPr>
              <a:t>6/8/2022 10:49 AM</a:t>
            </a:fld>
            <a:endParaRPr lang="en-US" sz="18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latin typeface="Calibri" panose="020F0502020204030204"/>
              </a:rPr>
              <a:pPr defTabSz="931774">
                <a:defRPr/>
              </a:pPr>
              <a:t>10</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342776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k_Titel blau">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779379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274"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248"/>
            <a:ext cx="12192886" cy="6858000"/>
          </a:xfrm>
          <a:prstGeom prst="rect">
            <a:avLst/>
          </a:prstGeom>
        </p:spPr>
      </p:pic>
      <p:sp>
        <p:nvSpPr>
          <p:cNvPr id="2" name="Titel 1"/>
          <p:cNvSpPr>
            <a:spLocks noGrp="1"/>
          </p:cNvSpPr>
          <p:nvPr>
            <p:ph type="ctrTitle" hasCustomPrompt="1"/>
          </p:nvPr>
        </p:nvSpPr>
        <p:spPr bwMode="gray">
          <a:xfrm>
            <a:off x="670984" y="809297"/>
            <a:ext cx="8930216" cy="1107996"/>
          </a:xfrm>
          <a:noFill/>
        </p:spPr>
        <p:txBody>
          <a:bodyPr anchor="t"/>
          <a:lstStyle>
            <a:lvl1pPr algn="l">
              <a:spcAft>
                <a:spcPts val="0"/>
              </a:spcAft>
              <a:defRPr sz="3600">
                <a:solidFill>
                  <a:schemeClr val="bg1"/>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a:noFill/>
        </p:spPr>
        <p:txBody>
          <a:bodyPr>
            <a:spAutoFit/>
          </a:bodyPr>
          <a:lstStyle>
            <a:lvl1pPr marL="0" indent="0" algn="l">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5" y="2708922"/>
            <a:ext cx="8930215" cy="430887"/>
          </a:xfrm>
          <a:noFill/>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230519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7842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1176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7065506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18585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k_Titel weiß">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652310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294"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 y="249"/>
            <a:ext cx="12192443" cy="6857751"/>
          </a:xfrm>
          <a:prstGeom prst="rect">
            <a:avLst/>
          </a:prstGeom>
        </p:spPr>
      </p:pic>
      <p:sp>
        <p:nvSpPr>
          <p:cNvPr id="2" name="Titel 1"/>
          <p:cNvSpPr>
            <a:spLocks noGrp="1"/>
          </p:cNvSpPr>
          <p:nvPr>
            <p:ph type="ctrTitle" hasCustomPrompt="1"/>
          </p:nvPr>
        </p:nvSpPr>
        <p:spPr bwMode="gray">
          <a:xfrm>
            <a:off x="670985" y="809297"/>
            <a:ext cx="8930215" cy="1107996"/>
          </a:xfrm>
        </p:spPr>
        <p:txBody>
          <a:bodyPr anchor="t"/>
          <a:lstStyle>
            <a:lvl1pPr algn="l">
              <a:spcAft>
                <a:spcPts val="0"/>
              </a:spcAft>
              <a:defRPr sz="3600">
                <a:solidFill>
                  <a:schemeClr val="accent5"/>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p:spPr>
        <p:txBody>
          <a:bodyPr>
            <a:spAutoFit/>
          </a:bodyPr>
          <a:lstStyle>
            <a:lvl1pPr marL="0" indent="0" algn="l">
              <a:spcBef>
                <a:spcPts val="0"/>
              </a:spcBef>
              <a:spcAft>
                <a:spcPts val="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4" y="2708922"/>
            <a:ext cx="8929405" cy="430887"/>
          </a:xfrm>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5662996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k_Titel 1 stripe">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755098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343"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Grafik 8"/>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pic>
        <p:nvPicPr>
          <p:cNvPr id="4" name="Grafik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3753038"/>
            <a:ext cx="11654798" cy="2723965"/>
          </a:xfrm>
          <a:prstGeom prst="rect">
            <a:avLst/>
          </a:prstGeom>
        </p:spPr>
      </p:pic>
      <p:sp>
        <p:nvSpPr>
          <p:cNvPr id="44" name="Textplatzhalter 43"/>
          <p:cNvSpPr>
            <a:spLocks noGrp="1"/>
          </p:cNvSpPr>
          <p:nvPr>
            <p:ph type="body" sz="quarter" idx="10" hasCustomPrompt="1"/>
          </p:nvPr>
        </p:nvSpPr>
        <p:spPr bwMode="gray">
          <a:xfrm>
            <a:off x="550050" y="5302370"/>
            <a:ext cx="9560526" cy="430887"/>
          </a:xfrm>
          <a:noFill/>
        </p:spPr>
        <p:txBody>
          <a:bodyPr wrap="square">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3" name="Untertitel 2"/>
          <p:cNvSpPr>
            <a:spLocks noGrp="1"/>
          </p:cNvSpPr>
          <p:nvPr>
            <p:ph type="subTitle" idx="1" hasCustomPrompt="1"/>
          </p:nvPr>
        </p:nvSpPr>
        <p:spPr bwMode="gray">
          <a:xfrm>
            <a:off x="550050" y="4869161"/>
            <a:ext cx="9560526" cy="249299"/>
          </a:xfrm>
          <a:noFill/>
        </p:spPr>
        <p:txBody>
          <a:bodyPr wrap="square">
            <a:spAutoFit/>
          </a:bodyPr>
          <a:lstStyle>
            <a:lvl1pPr marL="0" indent="0" algn="l">
              <a:lnSpc>
                <a:spcPct val="90000"/>
              </a:lnSpc>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2" name="Titel 1"/>
          <p:cNvSpPr>
            <a:spLocks noGrp="1"/>
          </p:cNvSpPr>
          <p:nvPr>
            <p:ph type="ctrTitle" hasCustomPrompt="1"/>
          </p:nvPr>
        </p:nvSpPr>
        <p:spPr bwMode="gray">
          <a:xfrm>
            <a:off x="550050" y="4033640"/>
            <a:ext cx="9560526" cy="830997"/>
          </a:xfrm>
          <a:noFill/>
        </p:spPr>
        <p:txBody>
          <a:bodyPr anchor="t"/>
          <a:lstStyle>
            <a:lvl1pPr algn="l">
              <a:lnSpc>
                <a:spcPct val="90000"/>
              </a:lnSpc>
              <a:spcAft>
                <a:spcPts val="0"/>
              </a:spcAft>
              <a:defRPr sz="3000">
                <a:solidFill>
                  <a:schemeClr val="bg1"/>
                </a:solidFill>
              </a:defRPr>
            </a:lvl1pPr>
          </a:lstStyle>
          <a:p>
            <a:r>
              <a:rPr lang="de-DE" dirty="0" smtClean="0"/>
              <a:t>Präsentationstitel</a:t>
            </a:r>
            <a:br>
              <a:rPr lang="de-DE" dirty="0" smtClean="0"/>
            </a:br>
            <a:r>
              <a:rPr lang="de-DE" dirty="0" smtClean="0"/>
              <a:t>Foto im Master austauschbar (</a:t>
            </a:r>
            <a:r>
              <a:rPr lang="de-DE" smtClean="0"/>
              <a:t>tk Bildsprache)</a:t>
            </a:r>
            <a:endParaRPr lang="de-DE" dirty="0"/>
          </a:p>
        </p:txBody>
      </p:sp>
    </p:spTree>
    <p:extLst>
      <p:ext uri="{BB962C8B-B14F-4D97-AF65-F5344CB8AC3E}">
        <p14:creationId xmlns:p14="http://schemas.microsoft.com/office/powerpoint/2010/main" val="641157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k_Titel 3 stripe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0520057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20"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Grafik 9"/>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sp>
        <p:nvSpPr>
          <p:cNvPr id="44" name="Textplatzhalter 43"/>
          <p:cNvSpPr>
            <a:spLocks noGrp="1"/>
          </p:cNvSpPr>
          <p:nvPr>
            <p:ph type="body" sz="quarter" idx="10" hasCustomPrompt="1"/>
          </p:nvPr>
        </p:nvSpPr>
        <p:spPr>
          <a:xfrm>
            <a:off x="0" y="2043916"/>
            <a:ext cx="7751763" cy="634456"/>
          </a:xfrm>
          <a:solidFill>
            <a:schemeClr val="accent5"/>
          </a:solidFill>
        </p:spPr>
        <p:txBody>
          <a:bodyPr wrap="none" lIns="648000" tIns="100800" rIns="648000" bIns="100800">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2" name="Titel 1"/>
          <p:cNvSpPr>
            <a:spLocks noGrp="1"/>
          </p:cNvSpPr>
          <p:nvPr>
            <p:ph type="ctrTitle" hasCustomPrompt="1"/>
          </p:nvPr>
        </p:nvSpPr>
        <p:spPr>
          <a:xfrm>
            <a:off x="1" y="656692"/>
            <a:ext cx="4069027" cy="621612"/>
          </a:xfrm>
          <a:solidFill>
            <a:schemeClr val="accent5"/>
          </a:solidFill>
        </p:spPr>
        <p:txBody>
          <a:bodyPr wrap="none" lIns="648000" tIns="79200" rIns="648000" bIns="79200">
            <a:spAutoFit/>
          </a:bodyPr>
          <a:lstStyle>
            <a:lvl1pPr algn="l">
              <a:spcAft>
                <a:spcPts val="0"/>
              </a:spcAft>
              <a:defRPr sz="3000" baseline="0">
                <a:solidFill>
                  <a:schemeClr val="bg1"/>
                </a:solidFill>
              </a:defRPr>
            </a:lvl1pPr>
          </a:lstStyle>
          <a:p>
            <a:r>
              <a:rPr lang="de-DE" dirty="0" smtClean="0"/>
              <a:t>Präsentationstitel</a:t>
            </a:r>
            <a:endParaRPr lang="de-DE" dirty="0"/>
          </a:p>
        </p:txBody>
      </p:sp>
      <p:sp>
        <p:nvSpPr>
          <p:cNvPr id="3" name="Untertitel 2"/>
          <p:cNvSpPr>
            <a:spLocks noGrp="1"/>
          </p:cNvSpPr>
          <p:nvPr>
            <p:ph type="subTitle" idx="1" hasCustomPrompt="1"/>
          </p:nvPr>
        </p:nvSpPr>
        <p:spPr>
          <a:xfrm>
            <a:off x="1" y="1350304"/>
            <a:ext cx="8686317" cy="621612"/>
          </a:xfrm>
          <a:solidFill>
            <a:schemeClr val="accent5"/>
          </a:solidFill>
        </p:spPr>
        <p:txBody>
          <a:bodyPr wrap="none" lIns="648000" tIns="79200" rIns="648000" bIns="79200">
            <a:spAutoFit/>
          </a:bodyPr>
          <a:lstStyle>
            <a:lvl1pPr marL="0" marR="0" indent="0" algn="l" defTabSz="914400" rtl="0" eaLnBrk="1" fontAlgn="auto" latinLnBrk="0" hangingPunct="1">
              <a:lnSpc>
                <a:spcPct val="100000"/>
              </a:lnSpc>
              <a:spcBef>
                <a:spcPts val="1200"/>
              </a:spcBef>
              <a:spcAft>
                <a:spcPts val="0"/>
              </a:spcAft>
              <a:buClr>
                <a:schemeClr val="accent5"/>
              </a:buClr>
              <a:buSzTx/>
              <a:buFont typeface="Arial" panose="020B0604020202020204" pitchFamily="34" charset="0"/>
              <a:buNone/>
              <a:tabLst/>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Foto im Master austauschbar (</a:t>
            </a:r>
            <a:r>
              <a:rPr lang="de-DE" smtClean="0"/>
              <a:t>tk Bildsprache)</a:t>
            </a:r>
            <a:endParaRPr lang="de-DE" dirty="0" smtClean="0"/>
          </a:p>
        </p:txBody>
      </p:sp>
      <p:pic>
        <p:nvPicPr>
          <p:cNvPr id="9" name="Grafik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33184" y="4623856"/>
            <a:ext cx="11527200" cy="1714298"/>
          </a:xfrm>
          <a:prstGeom prst="rect">
            <a:avLst/>
          </a:prstGeom>
        </p:spPr>
      </p:pic>
    </p:spTree>
    <p:extLst>
      <p:ext uri="{BB962C8B-B14F-4D97-AF65-F5344CB8AC3E}">
        <p14:creationId xmlns:p14="http://schemas.microsoft.com/office/powerpoint/2010/main" val="6514447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34434" y="260351"/>
            <a:ext cx="11519999" cy="338554"/>
          </a:xfrm>
        </p:spPr>
        <p:txBody>
          <a:bodyPr/>
          <a:lstStyle>
            <a:lvl1pPr>
              <a:defRPr/>
            </a:lvl1p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Tree>
    <p:extLst>
      <p:ext uri="{BB962C8B-B14F-4D97-AF65-F5344CB8AC3E}">
        <p14:creationId xmlns:p14="http://schemas.microsoft.com/office/powerpoint/2010/main" val="20922155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332893" y="1520824"/>
            <a:ext cx="5521540" cy="4536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3803"/>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4" name="Titel 3"/>
          <p:cNvSpPr>
            <a:spLocks noGrp="1"/>
          </p:cNvSpPr>
          <p:nvPr>
            <p:ph type="title" hasCustomPrompt="1"/>
          </p:nvPr>
        </p:nvSpPr>
        <p:spPr>
          <a:xfrm>
            <a:off x="334434" y="260351"/>
            <a:ext cx="11519999" cy="338554"/>
          </a:xfrm>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3168691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k_Überschrift">
    <p:spTree>
      <p:nvGrpSpPr>
        <p:cNvPr id="1" name=""/>
        <p:cNvGrpSpPr/>
        <p:nvPr/>
      </p:nvGrpSpPr>
      <p:grpSpPr>
        <a:xfrm>
          <a:off x="0" y="0"/>
          <a:ext cx="0" cy="0"/>
          <a:chOff x="0" y="0"/>
          <a:chExt cx="0" cy="0"/>
        </a:xfrm>
      </p:grpSpPr>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0" indent="0">
              <a:lnSpc>
                <a:spcPct val="100000"/>
              </a:lnSpc>
              <a:spcBef>
                <a:spcPts val="0"/>
              </a:spcBef>
              <a:spcAft>
                <a:spcPts val="0"/>
              </a:spcAft>
              <a:buClr>
                <a:schemeClr val="tx2"/>
              </a:buClr>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3" name="Titel 2"/>
          <p:cNvSpPr>
            <a:spLocks noGrp="1"/>
          </p:cNvSpPr>
          <p:nvPr>
            <p:ph type="title" hasCustomPrompt="1"/>
          </p:nvPr>
        </p:nvSpPr>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14394232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650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58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6"/>
            </p:custDataLst>
            <p:extLst>
              <p:ext uri="{D42A27DB-BD31-4B8C-83A1-F6EECF244321}">
                <p14:modId xmlns:p14="http://schemas.microsoft.com/office/powerpoint/2010/main" val="206627681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68" name="think-cell Folie" r:id="rId17" imgW="344" imgH="344" progId="TCLayout.ActiveDocument.1">
                  <p:embed/>
                </p:oleObj>
              </mc:Choice>
              <mc:Fallback>
                <p:oleObj name="think-cell Folie" r:id="rId17" imgW="344" imgH="344" progId="TCLayout.ActiveDocument.1">
                  <p:embed/>
                  <p:pic>
                    <p:nvPicPr>
                      <p:cNvPr id="0" name=""/>
                      <p:cNvPicPr/>
                      <p:nvPr/>
                    </p:nvPicPr>
                    <p:blipFill>
                      <a:blip r:embed="rId18"/>
                      <a:stretch>
                        <a:fillRect/>
                      </a:stretch>
                    </p:blipFill>
                    <p:spPr>
                      <a:xfrm>
                        <a:off x="2118" y="1589"/>
                        <a:ext cx="2116" cy="1587"/>
                      </a:xfrm>
                      <a:prstGeom prst="rect">
                        <a:avLst/>
                      </a:prstGeom>
                    </p:spPr>
                  </p:pic>
                </p:oleObj>
              </mc:Fallback>
            </mc:AlternateContent>
          </a:graphicData>
        </a:graphic>
      </p:graphicFrame>
      <p:sp>
        <p:nvSpPr>
          <p:cNvPr id="10" name="Rechteck 9"/>
          <p:cNvSpPr>
            <a:spLocks/>
          </p:cNvSpPr>
          <p:nvPr/>
        </p:nvSpPr>
        <p:spPr>
          <a:xfrm>
            <a:off x="334434" y="6408795"/>
            <a:ext cx="10706100" cy="123111"/>
          </a:xfrm>
          <a:prstGeom prst="rect">
            <a:avLst/>
          </a:prstGeom>
          <a:noFill/>
        </p:spPr>
        <p:txBody>
          <a:bodyPr wrap="square" lIns="0" tIns="0" rIns="0" bIns="0" rtlCol="0" anchor="b" anchorCtr="0">
            <a:noAutofit/>
          </a:bodyPr>
          <a:lstStyle/>
          <a:p>
            <a:pPr marL="0" marR="0" lvl="0" indent="-252000" algn="l" defTabSz="914400" rtl="0" eaLnBrk="1" fontAlgn="auto" latinLnBrk="0" hangingPunct="1">
              <a:lnSpc>
                <a:spcPct val="100000"/>
              </a:lnSpc>
              <a:spcBef>
                <a:spcPts val="0"/>
              </a:spcBef>
              <a:spcAft>
                <a:spcPts val="0"/>
              </a:spcAft>
              <a:buClrTx/>
              <a:buSzTx/>
              <a:buFontTx/>
              <a:buNone/>
              <a:tabLst/>
              <a:defRPr/>
            </a:pPr>
            <a:r>
              <a:rPr lang="de-DE" sz="800" dirty="0" smtClean="0">
                <a:solidFill>
                  <a:schemeClr val="bg2"/>
                </a:solidFill>
              </a:rPr>
              <a:t>Optional: thyssenkrupp + BA + weitere zusätzliche Managementstruktur (keine Legal Entity). Wenn nicht benötigt, dann über die 1. Masterfolie löschen!</a:t>
            </a:r>
          </a:p>
        </p:txBody>
      </p:sp>
      <p:sp>
        <p:nvSpPr>
          <p:cNvPr id="2" name="Titelplatzhalter 1"/>
          <p:cNvSpPr>
            <a:spLocks noGrp="1"/>
          </p:cNvSpPr>
          <p:nvPr>
            <p:ph type="title"/>
          </p:nvPr>
        </p:nvSpPr>
        <p:spPr>
          <a:xfrm>
            <a:off x="334434" y="260351"/>
            <a:ext cx="11519999" cy="338554"/>
          </a:xfrm>
          <a:prstGeom prst="rect">
            <a:avLst/>
          </a:prstGeom>
        </p:spPr>
        <p:txBody>
          <a:bodyPr vert="horz" lIns="0" tIns="0" rIns="0" bIns="0" rtlCol="0" anchor="t">
            <a:sp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334434" y="1520824"/>
            <a:ext cx="11519999" cy="4536467"/>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7" name="Rechteck 6"/>
          <p:cNvSpPr>
            <a:spLocks/>
          </p:cNvSpPr>
          <p:nvPr/>
        </p:nvSpPr>
        <p:spPr>
          <a:xfrm>
            <a:off x="334433" y="6541362"/>
            <a:ext cx="336000" cy="110800"/>
          </a:xfrm>
          <a:prstGeom prst="rect">
            <a:avLst/>
          </a:prstGeom>
          <a:noFill/>
        </p:spPr>
        <p:txBody>
          <a:bodyPr wrap="none" lIns="0" tIns="0" rIns="0" bIns="0" rtlCol="0" anchor="b" anchorCtr="0">
            <a:noAutofit/>
          </a:bodyPr>
          <a:lstStyle/>
          <a:p>
            <a:pPr lvl="0">
              <a:lnSpc>
                <a:spcPct val="90000"/>
              </a:lnSpc>
            </a:pPr>
            <a:fld id="{93956F12-A918-41A9-A38F-C36C1096EDCE}" type="slidenum">
              <a:rPr lang="de-DE" sz="800" smtClean="0">
                <a:solidFill>
                  <a:schemeClr val="bg2"/>
                </a:solidFill>
              </a:rPr>
              <a:pPr lvl="0">
                <a:lnSpc>
                  <a:spcPct val="90000"/>
                </a:lnSpc>
              </a:pPr>
              <a:t>‹Nr.›</a:t>
            </a:fld>
            <a:endParaRPr lang="de-DE" sz="800" dirty="0" smtClean="0">
              <a:solidFill>
                <a:schemeClr val="bg2"/>
              </a:solidFill>
            </a:endParaRPr>
          </a:p>
        </p:txBody>
      </p:sp>
      <p:sp>
        <p:nvSpPr>
          <p:cNvPr id="11" name="Rechteck 10"/>
          <p:cNvSpPr>
            <a:spLocks/>
          </p:cNvSpPr>
          <p:nvPr/>
        </p:nvSpPr>
        <p:spPr>
          <a:xfrm>
            <a:off x="622482" y="6541362"/>
            <a:ext cx="10418052" cy="110800"/>
          </a:xfrm>
          <a:prstGeom prst="rect">
            <a:avLst/>
          </a:prstGeom>
          <a:noFill/>
        </p:spPr>
        <p:txBody>
          <a:bodyPr wrap="none" lIns="0" tIns="0" rIns="0" bIns="0" rtlCol="0" anchor="b" anchorCtr="0">
            <a:noAutofit/>
          </a:bodyPr>
          <a:lstStyle/>
          <a:p>
            <a:pPr lvl="0">
              <a:lnSpc>
                <a:spcPct val="90000"/>
              </a:lnSpc>
            </a:pPr>
            <a:r>
              <a:rPr lang="de-DE" sz="800" dirty="0" smtClean="0">
                <a:solidFill>
                  <a:schemeClr val="bg2"/>
                </a:solidFill>
              </a:rPr>
              <a:t>|  Uhrzeit/Datum  |  Präsentationstitel  |  Name (wie gewohnt über die 1. Masterfolie ändern)</a:t>
            </a:r>
          </a:p>
        </p:txBody>
      </p:sp>
      <p:pic>
        <p:nvPicPr>
          <p:cNvPr id="12" name="Grafik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484471" y="6272825"/>
            <a:ext cx="372567" cy="372567"/>
          </a:xfrm>
          <a:prstGeom prst="rect">
            <a:avLst/>
          </a:prstGeom>
        </p:spPr>
      </p:pic>
    </p:spTree>
    <p:extLst>
      <p:ext uri="{BB962C8B-B14F-4D97-AF65-F5344CB8AC3E}">
        <p14:creationId xmlns:p14="http://schemas.microsoft.com/office/powerpoint/2010/main" val="285772893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6" r:id="rId4"/>
    <p:sldLayoutId id="2147483650" r:id="rId5"/>
    <p:sldLayoutId id="2147483658" r:id="rId6"/>
    <p:sldLayoutId id="2147483659" r:id="rId7"/>
    <p:sldLayoutId id="2147483660" r:id="rId8"/>
    <p:sldLayoutId id="2147483661" r:id="rId9"/>
    <p:sldLayoutId id="2147483662" r:id="rId10"/>
    <p:sldLayoutId id="2147483664" r:id="rId11"/>
    <p:sldLayoutId id="2147483665" r:id="rId12"/>
    <p:sldLayoutId id="2147483666" r:id="rId13"/>
  </p:sldLayoutIdLst>
  <p:timing>
    <p:tnLst>
      <p:par>
        <p:cTn id="1" dur="indefinite" restart="never" nodeType="tmRoot"/>
      </p:par>
    </p:tnLst>
  </p:timing>
  <p:hf sldNum="0" hdr="0" ftr="0" dt="0"/>
  <p:txStyles>
    <p:titleStyle>
      <a:lvl1pPr algn="l" defTabSz="914400" rtl="0" eaLnBrk="1" latinLnBrk="0" hangingPunct="1">
        <a:spcBef>
          <a:spcPct val="0"/>
        </a:spcBef>
        <a:buNone/>
        <a:defRPr sz="2200" kern="1200">
          <a:solidFill>
            <a:schemeClr val="accent5"/>
          </a:solidFill>
          <a:latin typeface="+mn-lt"/>
          <a:ea typeface="+mj-ea"/>
          <a:cs typeface="+mj-cs"/>
        </a:defRPr>
      </a:lvl1pPr>
    </p:titleStyle>
    <p:bodyStyle>
      <a:lvl1pPr marL="180000" indent="-180000" algn="l" defTabSz="914400" rtl="0" eaLnBrk="1" latinLnBrk="0" hangingPunct="1">
        <a:spcBef>
          <a:spcPts val="1200"/>
        </a:spcBef>
        <a:spcAft>
          <a:spcPts val="0"/>
        </a:spcAft>
        <a:buClr>
          <a:schemeClr val="accent5"/>
        </a:buClr>
        <a:buFont typeface="Arial" panose="020B0604020202020204" pitchFamily="34" charset="0"/>
        <a:buChar char="•"/>
        <a:defRPr sz="1600" kern="1200">
          <a:solidFill>
            <a:schemeClr val="tx1"/>
          </a:solidFill>
          <a:latin typeface="+mn-lt"/>
          <a:ea typeface="+mn-ea"/>
          <a:cs typeface="+mn-cs"/>
        </a:defRPr>
      </a:lvl1pPr>
      <a:lvl2pPr marL="3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2pPr>
      <a:lvl3pPr marL="54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3pPr>
      <a:lvl4pPr marL="7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4pPr>
      <a:lvl5pPr marL="898525"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5pPr>
      <a:lvl6pPr marL="10795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6pPr>
      <a:lvl7pPr marL="12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7pPr>
      <a:lvl8pPr marL="144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8pPr>
      <a:lvl9pPr marL="16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eb.powerapps.com/"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eb.powerapps.com/"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ka.ms/powerappsandroid" TargetMode="External"/><Relationship Id="rId7" Type="http://schemas.openxmlformats.org/officeDocument/2006/relationships/hyperlink" Target="https://aka.ms/powerappswin" TargetMode="External"/><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hyperlink" Target="https://aka.ms/powerappsios" TargetMode="Externa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dmin.powerapp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75.svg"/><Relationship Id="rId4" Type="http://schemas.openxmlformats.org/officeDocument/2006/relationships/image" Target="../media/image46.png"/><Relationship Id="rId9" Type="http://schemas.openxmlformats.org/officeDocument/2006/relationships/image" Target="../media/image79.sv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eb.powerapps.com/"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hyperlink" Target="https://bit.ly/3MGcY13" TargetMode="External"/><Relationship Id="rId2" Type="http://schemas.openxmlformats.org/officeDocument/2006/relationships/hyperlink" Target="https://make.powerapps.com/" TargetMode="Externa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thyssenkruppmaterials.sharepoint.com/sites/tkMPE/Lists/workshop/AllItems.aspx"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Introduction </a:t>
            </a:r>
            <a:r>
              <a:rPr lang="de-DE" dirty="0" err="1" smtClean="0">
                <a:latin typeface="Segoe UI Light" panose="020B0502040204020203" pitchFamily="34" charset="0"/>
                <a:cs typeface="Segoe UI Light" panose="020B0502040204020203" pitchFamily="34" charset="0"/>
              </a:rPr>
              <a:t>to</a:t>
            </a:r>
            <a:r>
              <a:rPr lang="de-DE" dirty="0" smtClean="0">
                <a:latin typeface="Segoe UI Light" panose="020B0502040204020203" pitchFamily="34" charset="0"/>
                <a:cs typeface="Segoe UI Light" panose="020B0502040204020203" pitchFamily="34" charset="0"/>
              </a:rPr>
              <a:t> </a:t>
            </a:r>
            <a:r>
              <a:rPr lang="de-DE" dirty="0" err="1" smtClean="0">
                <a:latin typeface="Segoe UI Light" panose="020B0502040204020203" pitchFamily="34" charset="0"/>
                <a:cs typeface="Segoe UI Light" panose="020B0502040204020203" pitchFamily="34" charset="0"/>
              </a:rPr>
              <a:t>Powerapps</a:t>
            </a:r>
            <a:r>
              <a:rPr lang="de-DE" dirty="0" smtClean="0">
                <a:latin typeface="Segoe UI Light" panose="020B0502040204020203" pitchFamily="34" charset="0"/>
                <a:cs typeface="Segoe UI Light" panose="020B0502040204020203" pitchFamily="34" charset="0"/>
              </a:rPr>
              <a:t> </a:t>
            </a:r>
            <a:endParaRPr lang="de-DE" dirty="0">
              <a:latin typeface="Segoe UI Light" panose="020B0502040204020203" pitchFamily="34" charset="0"/>
              <a:cs typeface="Segoe UI Light" panose="020B0502040204020203" pitchFamily="34" charset="0"/>
            </a:endParaRPr>
          </a:p>
        </p:txBody>
      </p:sp>
      <p:sp>
        <p:nvSpPr>
          <p:cNvPr id="6" name="Untertitel 5"/>
          <p:cNvSpPr>
            <a:spLocks noGrp="1"/>
          </p:cNvSpPr>
          <p:nvPr>
            <p:ph type="subTitle" idx="1"/>
          </p:nvPr>
        </p:nvSpPr>
        <p:spPr/>
        <p:txBody>
          <a:bodyPr/>
          <a:lstStyle/>
          <a:p>
            <a:r>
              <a:rPr lang="de-DE" dirty="0" smtClean="0"/>
              <a:t>10.06.2022</a:t>
            </a:r>
            <a:endParaRPr lang="de-DE" dirty="0"/>
          </a:p>
        </p:txBody>
      </p:sp>
      <p:sp>
        <p:nvSpPr>
          <p:cNvPr id="7" name="Textplatzhalter 6"/>
          <p:cNvSpPr>
            <a:spLocks noGrp="1"/>
          </p:cNvSpPr>
          <p:nvPr>
            <p:ph type="body" sz="quarter" idx="10"/>
          </p:nvPr>
        </p:nvSpPr>
        <p:spPr>
          <a:xfrm>
            <a:off x="670985" y="2708922"/>
            <a:ext cx="8930215" cy="276999"/>
          </a:xfrm>
        </p:spPr>
        <p:txBody>
          <a:bodyPr/>
          <a:lstStyle/>
          <a:p>
            <a:r>
              <a:rPr lang="de-DE" sz="1800" dirty="0" smtClean="0">
                <a:latin typeface="Segoe UI Light" panose="020B0502040204020203" pitchFamily="34" charset="0"/>
                <a:cs typeface="Segoe UI Light" panose="020B0502040204020203" pitchFamily="34" charset="0"/>
              </a:rPr>
              <a:t>Nithish Kalakonda</a:t>
            </a:r>
            <a:endParaRPr lang="de-DE"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611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075786" y="2141656"/>
            <a:ext cx="3211210" cy="1943463"/>
          </a:xfrm>
          <a:prstGeom prst="rect">
            <a:avLst/>
          </a:prstGeom>
          <a:ln>
            <a:noFill/>
          </a:ln>
          <a:effectLst/>
        </p:spPr>
      </p:pic>
      <p:sp>
        <p:nvSpPr>
          <p:cNvPr id="12" name="Title 2">
            <a:extLst>
              <a:ext uri="{FF2B5EF4-FFF2-40B4-BE49-F238E27FC236}">
                <a16:creationId xmlns:a16="http://schemas.microsoft.com/office/drawing/2014/main" id="{E700CF28-6AE3-45E4-BBD2-6956A775404B}"/>
              </a:ext>
            </a:extLst>
          </p:cNvPr>
          <p:cNvSpPr>
            <a:spLocks noGrp="1"/>
          </p:cNvSpPr>
          <p:nvPr>
            <p:ph type="title"/>
          </p:nvPr>
        </p:nvSpPr>
        <p:spPr/>
        <p:txBody>
          <a:bodyPr/>
          <a:lstStyle/>
          <a:p>
            <a:r>
              <a:rPr lang="en-US"/>
              <a:t>Amplify professional developer productivity</a:t>
            </a:r>
          </a:p>
        </p:txBody>
      </p:sp>
      <p:sp>
        <p:nvSpPr>
          <p:cNvPr id="16" name="Text Placeholder 7">
            <a:extLst>
              <a:ext uri="{FF2B5EF4-FFF2-40B4-BE49-F238E27FC236}">
                <a16:creationId xmlns:a16="http://schemas.microsoft.com/office/drawing/2014/main" id="{C57400A8-9E22-4580-BE16-DEFCB6D26F7F}"/>
              </a:ext>
            </a:extLst>
          </p:cNvPr>
          <p:cNvSpPr txBox="1">
            <a:spLocks/>
          </p:cNvSpPr>
          <p:nvPr/>
        </p:nvSpPr>
        <p:spPr>
          <a:xfrm>
            <a:off x="325508" y="2020856"/>
            <a:ext cx="5330952" cy="2646878"/>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Extend applications using custom code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that everyone can use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Write advanced client or </a:t>
            </a:r>
            <a:r>
              <a:rPr lang="en-US" sz="2000" dirty="0">
                <a:solidFill>
                  <a:srgbClr val="505050"/>
                </a:solidFill>
                <a:latin typeface="Segoe UI Light"/>
                <a:cs typeface="Segoe UI Light" panose="020B0502040204020203" pitchFamily="34" charset="0"/>
              </a:rPr>
              <a:t>server-side</a:t>
            </a: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 logic leveraging Azure Machine Learning, Cognitive Services, Bing APIs, custom code, or any service of your choice</a:t>
            </a:r>
          </a:p>
        </p:txBody>
      </p:sp>
      <p:cxnSp>
        <p:nvCxnSpPr>
          <p:cNvPr id="21" name="Straight Connector 20">
            <a:extLst>
              <a:ext uri="{FF2B5EF4-FFF2-40B4-BE49-F238E27FC236}">
                <a16:creationId xmlns:a16="http://schemas.microsoft.com/office/drawing/2014/main" id="{E79AA53D-7707-46C3-8130-313673F0F0D5}"/>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electronics, display, monitor, screenshot&#10;&#10;Description generated with high confidence">
            <a:extLst>
              <a:ext uri="{FF2B5EF4-FFF2-40B4-BE49-F238E27FC236}">
                <a16:creationId xmlns:a16="http://schemas.microsoft.com/office/drawing/2014/main" id="{2ACB0304-D33D-442D-BE66-C2B1BBDFC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1" name="Rectangle 10">
            <a:extLst>
              <a:ext uri="{FF2B5EF4-FFF2-40B4-BE49-F238E27FC236}">
                <a16:creationId xmlns:a16="http://schemas.microsoft.com/office/drawing/2014/main" id="{84EBF460-75B4-423D-B5EF-45CE10600202}"/>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3" name="Rectangle 12">
            <a:extLst>
              <a:ext uri="{FF2B5EF4-FFF2-40B4-BE49-F238E27FC236}">
                <a16:creationId xmlns:a16="http://schemas.microsoft.com/office/drawing/2014/main" id="{8E051699-4C5F-4B4C-8790-C3D6EAAFC28C}"/>
              </a:ext>
            </a:extLst>
          </p:cNvPr>
          <p:cNvSpPr/>
          <p:nvPr/>
        </p:nvSpPr>
        <p:spPr>
          <a:xfrm>
            <a:off x="8656737" y="6115434"/>
            <a:ext cx="2695200"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Pro-developer extensibility</a:t>
            </a:r>
          </a:p>
        </p:txBody>
      </p:sp>
      <p:sp>
        <p:nvSpPr>
          <p:cNvPr id="17" name="Rectangle 16">
            <a:extLst>
              <a:ext uri="{FF2B5EF4-FFF2-40B4-BE49-F238E27FC236}">
                <a16:creationId xmlns:a16="http://schemas.microsoft.com/office/drawing/2014/main" id="{B89874F9-5568-41CF-AAB3-28483DC4A77A}"/>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128265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Key </a:t>
            </a:r>
            <a:r>
              <a:rPr lang="de-DE" dirty="0" err="1" smtClean="0">
                <a:latin typeface="Segoe UI Light" panose="020B0502040204020203" pitchFamily="34" charset="0"/>
                <a:cs typeface="Segoe UI Light" panose="020B0502040204020203" pitchFamily="34" charset="0"/>
              </a:rPr>
              <a:t>Concepts</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6332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2451100" y="1435497"/>
            <a:ext cx="9151620" cy="4739759"/>
          </a:xfrm>
        </p:spPr>
        <p:txBody>
          <a:bodyPr/>
          <a:lstStyle/>
          <a:p>
            <a:pPr marL="0" indent="0">
              <a:buNone/>
            </a:pPr>
            <a:r>
              <a:rPr lang="en-US" dirty="0"/>
              <a:t>Home page for Makers</a:t>
            </a:r>
          </a:p>
          <a:p>
            <a:r>
              <a:rPr lang="en-US" dirty="0"/>
              <a:t>Learn</a:t>
            </a:r>
          </a:p>
          <a:p>
            <a:pPr lvl="1"/>
            <a:r>
              <a:rPr lang="en-US" dirty="0"/>
              <a:t>Guided learning, documentation, community, what’s new </a:t>
            </a:r>
          </a:p>
          <a:p>
            <a:r>
              <a:rPr lang="en-US" dirty="0"/>
              <a:t>Manage Apps</a:t>
            </a:r>
          </a:p>
          <a:p>
            <a:pPr lvl="1"/>
            <a:r>
              <a:rPr lang="en-US" dirty="0"/>
              <a:t>View apps, open apps, create new apps, run sample apps, create apps from sample apps </a:t>
            </a:r>
          </a:p>
          <a:p>
            <a:r>
              <a:rPr lang="en-US" dirty="0"/>
              <a:t>Data</a:t>
            </a:r>
          </a:p>
          <a:p>
            <a:pPr lvl="1"/>
            <a:r>
              <a:rPr lang="en-US" dirty="0"/>
              <a:t>Manage Entities, option sets, data integration, connections, custom connections &amp; gateways</a:t>
            </a:r>
          </a:p>
          <a:p>
            <a:r>
              <a:rPr lang="en-US" dirty="0"/>
              <a:t>Business Logic</a:t>
            </a:r>
            <a:r>
              <a:rPr lang="en-US" sz="2000" dirty="0">
                <a:latin typeface="+mn-lt"/>
                <a:cs typeface="+mn-cs"/>
              </a:rPr>
              <a:t>: Add Flows to your apps</a:t>
            </a:r>
          </a:p>
          <a:p>
            <a:r>
              <a:rPr lang="en-US" dirty="0"/>
              <a:t>Switch mode between Canvas and Model-driven</a:t>
            </a:r>
          </a:p>
        </p:txBody>
      </p:sp>
      <p:pic>
        <p:nvPicPr>
          <p:cNvPr id="6" name="Picture 5">
            <a:extLst>
              <a:ext uri="{FF2B5EF4-FFF2-40B4-BE49-F238E27FC236}">
                <a16:creationId xmlns:a16="http://schemas.microsoft.com/office/drawing/2014/main" id="{6A0F1A25-97F5-4373-9172-822208772580}"/>
              </a:ext>
            </a:extLst>
          </p:cNvPr>
          <p:cNvPicPr>
            <a:picLocks noChangeAspect="1"/>
          </p:cNvPicPr>
          <p:nvPr/>
        </p:nvPicPr>
        <p:blipFill>
          <a:blip r:embed="rId3"/>
          <a:stretch>
            <a:fillRect/>
          </a:stretch>
        </p:blipFill>
        <p:spPr>
          <a:xfrm>
            <a:off x="585217" y="1193800"/>
            <a:ext cx="1486357" cy="5207000"/>
          </a:xfrm>
          <a:prstGeom prst="rect">
            <a:avLst/>
          </a:prstGeom>
        </p:spPr>
      </p:pic>
    </p:spTree>
    <p:extLst>
      <p:ext uri="{BB962C8B-B14F-4D97-AF65-F5344CB8AC3E}">
        <p14:creationId xmlns:p14="http://schemas.microsoft.com/office/powerpoint/2010/main" val="175428648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a:t>PowerApps Studio for the Web </a:t>
            </a:r>
            <a:r>
              <a:rPr lang="en-US" sz="2400"/>
              <a:t>[</a:t>
            </a:r>
            <a:r>
              <a:rPr lang="en-US" sz="2400">
                <a:hlinkClick r:id="rId2"/>
              </a:rPr>
              <a:t>https://create.powerapps.com/</a:t>
            </a:r>
            <a:r>
              <a:rPr lang="en-US" sz="2400"/>
              <a:t>]</a:t>
            </a:r>
            <a:r>
              <a:rPr lang="en-US"/>
              <a:t> </a:t>
            </a:r>
            <a:endParaRPr lang="en-US" dirty="0"/>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584200" y="1435497"/>
            <a:ext cx="5511800" cy="1982081"/>
          </a:xfrm>
        </p:spPr>
        <p:txBody>
          <a:bodyPr/>
          <a:lstStyle/>
          <a:p>
            <a:r>
              <a:rPr lang="en-US" dirty="0"/>
              <a:t>Canvas apps authoring experience</a:t>
            </a:r>
          </a:p>
          <a:p>
            <a:r>
              <a:rPr lang="en-US" dirty="0"/>
              <a:t>Start with your data</a:t>
            </a:r>
          </a:p>
          <a:p>
            <a:r>
              <a:rPr lang="en-US" dirty="0"/>
              <a:t>Start with a blank canvas</a:t>
            </a:r>
          </a:p>
          <a:p>
            <a:r>
              <a:rPr lang="en-US" dirty="0"/>
              <a:t>Start with a template</a:t>
            </a:r>
          </a:p>
        </p:txBody>
      </p:sp>
      <p:pic>
        <p:nvPicPr>
          <p:cNvPr id="5" name="Picture 4">
            <a:extLst>
              <a:ext uri="{FF2B5EF4-FFF2-40B4-BE49-F238E27FC236}">
                <a16:creationId xmlns:a16="http://schemas.microsoft.com/office/drawing/2014/main" id="{E315FDBA-9C8D-4D24-B7DD-F6AFDEC4E32C}"/>
              </a:ext>
            </a:extLst>
          </p:cNvPr>
          <p:cNvPicPr>
            <a:picLocks noChangeAspect="1"/>
          </p:cNvPicPr>
          <p:nvPr/>
        </p:nvPicPr>
        <p:blipFill rotWithShape="1">
          <a:blip r:embed="rId3"/>
          <a:srcRect t="5680"/>
          <a:stretch/>
        </p:blipFill>
        <p:spPr>
          <a:xfrm>
            <a:off x="5015880" y="2204864"/>
            <a:ext cx="6840240" cy="3883114"/>
          </a:xfrm>
          <a:prstGeom prst="rect">
            <a:avLst/>
          </a:prstGeom>
        </p:spPr>
      </p:pic>
    </p:spTree>
    <p:extLst>
      <p:ext uri="{BB962C8B-B14F-4D97-AF65-F5344CB8AC3E}">
        <p14:creationId xmlns:p14="http://schemas.microsoft.com/office/powerpoint/2010/main" val="10495250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08BD-EC88-4D8C-872F-358FAD1B3813}"/>
              </a:ext>
            </a:extLst>
          </p:cNvPr>
          <p:cNvSpPr>
            <a:spLocks noGrp="1"/>
          </p:cNvSpPr>
          <p:nvPr>
            <p:ph type="title"/>
          </p:nvPr>
        </p:nvSpPr>
        <p:spPr/>
        <p:txBody>
          <a:bodyPr/>
          <a:lstStyle/>
          <a:p>
            <a:r>
              <a:rPr lang="en-US" dirty="0"/>
              <a:t>PowerApps Studio parts</a:t>
            </a:r>
          </a:p>
        </p:txBody>
      </p:sp>
      <p:pic>
        <p:nvPicPr>
          <p:cNvPr id="4" name="Picture 3">
            <a:extLst>
              <a:ext uri="{FF2B5EF4-FFF2-40B4-BE49-F238E27FC236}">
                <a16:creationId xmlns:a16="http://schemas.microsoft.com/office/drawing/2014/main" id="{C93D1259-6AA9-4EA7-8064-1A31A82C34EC}"/>
              </a:ext>
            </a:extLst>
          </p:cNvPr>
          <p:cNvPicPr>
            <a:picLocks noChangeAspect="1"/>
          </p:cNvPicPr>
          <p:nvPr/>
        </p:nvPicPr>
        <p:blipFill rotWithShape="1">
          <a:blip r:embed="rId2"/>
          <a:srcRect t="5013"/>
          <a:stretch/>
        </p:blipFill>
        <p:spPr>
          <a:xfrm>
            <a:off x="4013200" y="1844824"/>
            <a:ext cx="7968066" cy="4555976"/>
          </a:xfrm>
          <a:prstGeom prst="rect">
            <a:avLst/>
          </a:prstGeom>
        </p:spPr>
      </p:pic>
      <p:sp>
        <p:nvSpPr>
          <p:cNvPr id="5" name="TextBox 4">
            <a:extLst>
              <a:ext uri="{FF2B5EF4-FFF2-40B4-BE49-F238E27FC236}">
                <a16:creationId xmlns:a16="http://schemas.microsoft.com/office/drawing/2014/main" id="{E57701BD-A1C2-4479-95A4-51C7D3C7766C}"/>
              </a:ext>
            </a:extLst>
          </p:cNvPr>
          <p:cNvSpPr txBox="1"/>
          <p:nvPr/>
        </p:nvSpPr>
        <p:spPr>
          <a:xfrm>
            <a:off x="304800" y="2413000"/>
            <a:ext cx="3708400" cy="246221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Left Navigation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Middle pane (current screen)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Right-hand pane</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Property drop-down list</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Formula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Ribbon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Bread-crumb navigation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Preview button (F5)</a:t>
            </a:r>
          </a:p>
        </p:txBody>
      </p:sp>
    </p:spTree>
    <p:extLst>
      <p:ext uri="{BB962C8B-B14F-4D97-AF65-F5344CB8AC3E}">
        <p14:creationId xmlns:p14="http://schemas.microsoft.com/office/powerpoint/2010/main" val="137466534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D7BC-43CB-477E-B274-1D3BAA502E29}"/>
              </a:ext>
            </a:extLst>
          </p:cNvPr>
          <p:cNvSpPr>
            <a:spLocks noGrp="1"/>
          </p:cNvSpPr>
          <p:nvPr>
            <p:ph type="title"/>
          </p:nvPr>
        </p:nvSpPr>
        <p:spPr/>
        <p:txBody>
          <a:bodyPr/>
          <a:lstStyle/>
          <a:p>
            <a:r>
              <a:rPr lang="en-US" dirty="0"/>
              <a:t>PowerApps Mobile (Player)</a:t>
            </a:r>
          </a:p>
        </p:txBody>
      </p:sp>
      <p:sp>
        <p:nvSpPr>
          <p:cNvPr id="3" name="Rectangle 2">
            <a:extLst>
              <a:ext uri="{FF2B5EF4-FFF2-40B4-BE49-F238E27FC236}">
                <a16:creationId xmlns:a16="http://schemas.microsoft.com/office/drawing/2014/main" id="{43F6576B-BFAB-4DC6-9D86-CDFF8C96A0AE}"/>
              </a:ext>
            </a:extLst>
          </p:cNvPr>
          <p:cNvSpPr/>
          <p:nvPr/>
        </p:nvSpPr>
        <p:spPr>
          <a:xfrm>
            <a:off x="541979" y="1188296"/>
            <a:ext cx="555402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segoe-ui_bold"/>
                <a:ea typeface="+mn-ea"/>
                <a:cs typeface="+mn-cs"/>
              </a:rPr>
              <a:t>PowerApps Mobile for Windows, iOS, and Android</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6" name="Picture 5" descr="A screenshot of a cell phone&#10;&#10;Description generated with very high confidence">
            <a:extLst>
              <a:ext uri="{FF2B5EF4-FFF2-40B4-BE49-F238E27FC236}">
                <a16:creationId xmlns:a16="http://schemas.microsoft.com/office/drawing/2014/main" id="{75D0CCDB-5B78-43CE-8AD6-7F938EEE2531}"/>
              </a:ext>
            </a:extLst>
          </p:cNvPr>
          <p:cNvPicPr>
            <a:picLocks noChangeAspect="1"/>
          </p:cNvPicPr>
          <p:nvPr/>
        </p:nvPicPr>
        <p:blipFill>
          <a:blip r:embed="rId2"/>
          <a:stretch>
            <a:fillRect/>
          </a:stretch>
        </p:blipFill>
        <p:spPr>
          <a:xfrm>
            <a:off x="6235301" y="1921873"/>
            <a:ext cx="5715798" cy="4048690"/>
          </a:xfrm>
          <a:prstGeom prst="rect">
            <a:avLst/>
          </a:prstGeom>
        </p:spPr>
      </p:pic>
      <p:pic>
        <p:nvPicPr>
          <p:cNvPr id="1028" name="Picture 4" descr="https://prod-westus.azureedge.net/Content/Images/Downloads/google_badge.png?v=RELEASE_2018W14-0.2.0.1817">
            <a:hlinkClick r:id="rId3"/>
            <a:extLst>
              <a:ext uri="{FF2B5EF4-FFF2-40B4-BE49-F238E27FC236}">
                <a16:creationId xmlns:a16="http://schemas.microsoft.com/office/drawing/2014/main" id="{B998FAC0-9FDF-4EF8-B0F4-DBD9BFBEC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38" y="4342620"/>
            <a:ext cx="152068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rod-westus.azureedge.net/Content/Images/Downloads/apple_badge.png?v=RELEASE_2018W14-0.2.0.1817">
            <a:hlinkClick r:id="rId5"/>
            <a:extLst>
              <a:ext uri="{FF2B5EF4-FFF2-40B4-BE49-F238E27FC236}">
                <a16:creationId xmlns:a16="http://schemas.microsoft.com/office/drawing/2014/main" id="{B3E1FF16-E5A2-453A-9B83-A82148CD7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7" y="4342620"/>
            <a:ext cx="15468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d-westus.azureedge.net/Content/Images/Downloads/microsoft_badge.png?v=RELEASE_2018W14-0.2.0.1817">
            <a:hlinkClick r:id="rId7"/>
            <a:extLst>
              <a:ext uri="{FF2B5EF4-FFF2-40B4-BE49-F238E27FC236}">
                <a16:creationId xmlns:a16="http://schemas.microsoft.com/office/drawing/2014/main" id="{C6A0467A-F9A9-45C3-A446-B790EE993E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1391" y="4342620"/>
            <a:ext cx="154686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FA812F-50C6-4303-9A64-12F2D568919C}"/>
              </a:ext>
            </a:extLst>
          </p:cNvPr>
          <p:cNvSpPr/>
          <p:nvPr/>
        </p:nvSpPr>
        <p:spPr>
          <a:xfrm>
            <a:off x="785587" y="5063392"/>
            <a:ext cx="5028043" cy="90717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Google Play: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3"/>
              </a:rPr>
              <a:t>https://aka.ms/powerappsandroid</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Apple App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5"/>
              </a:rPr>
              <a:t>https://aka.ms/powerappsios</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Microsoft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7"/>
              </a:rPr>
              <a:t>https://aka.ms/powerappswin</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3" name="Text Placeholder 2">
            <a:extLst>
              <a:ext uri="{FF2B5EF4-FFF2-40B4-BE49-F238E27FC236}">
                <a16:creationId xmlns:a16="http://schemas.microsoft.com/office/drawing/2014/main" id="{1CA0207B-B617-41C8-910E-8A198E65A15C}"/>
              </a:ext>
            </a:extLst>
          </p:cNvPr>
          <p:cNvSpPr txBox="1">
            <a:spLocks/>
          </p:cNvSpPr>
          <p:nvPr/>
        </p:nvSpPr>
        <p:spPr>
          <a:xfrm>
            <a:off x="588263" y="1897063"/>
            <a:ext cx="6079237" cy="19820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Available from respective app-stores as a free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Sign-in using your work account (Office 365 </a:t>
            </a:r>
            <a:r>
              <a:rPr kumimoji="0" lang="en-US" sz="1600" b="0" i="0" u="none" strike="noStrike" kern="1200" cap="none" spc="0" normalizeH="0" baseline="0" noProof="0" dirty="0" smtClean="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 credentials)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all your apps or apps shared with you across environments</a:t>
            </a:r>
          </a:p>
        </p:txBody>
      </p:sp>
    </p:spTree>
    <p:extLst>
      <p:ext uri="{BB962C8B-B14F-4D97-AF65-F5344CB8AC3E}">
        <p14:creationId xmlns:p14="http://schemas.microsoft.com/office/powerpoint/2010/main" val="5683643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A015-6A96-4C7A-8C2C-A552F5C564BF}"/>
              </a:ext>
            </a:extLst>
          </p:cNvPr>
          <p:cNvSpPr>
            <a:spLocks noGrp="1"/>
          </p:cNvSpPr>
          <p:nvPr>
            <p:ph type="title"/>
          </p:nvPr>
        </p:nvSpPr>
        <p:spPr>
          <a:xfrm>
            <a:off x="588263" y="457200"/>
            <a:ext cx="11018520" cy="553998"/>
          </a:xfrm>
        </p:spPr>
        <p:txBody>
          <a:bodyPr/>
          <a:lstStyle/>
          <a:p>
            <a:r>
              <a:rPr lang="en-US" dirty="0"/>
              <a:t>PowerApps Admin Center </a:t>
            </a:r>
            <a:r>
              <a:rPr lang="en-US" sz="2400" dirty="0"/>
              <a:t>[</a:t>
            </a:r>
            <a:r>
              <a:rPr lang="en-US" sz="2400" dirty="0">
                <a:hlinkClick r:id="rId2"/>
              </a:rPr>
              <a:t>https://admin.powerapps.com</a:t>
            </a:r>
            <a:r>
              <a:rPr lang="en-US" sz="2400" dirty="0"/>
              <a:t>] </a:t>
            </a:r>
            <a:r>
              <a:rPr lang="en-US" dirty="0"/>
              <a:t> </a:t>
            </a:r>
          </a:p>
        </p:txBody>
      </p:sp>
      <p:pic>
        <p:nvPicPr>
          <p:cNvPr id="3074" name="Picture 2" descr="https://docs.microsoft.com/en-us/powerapps/administrator/media/index/admin-center.png">
            <a:extLst>
              <a:ext uri="{FF2B5EF4-FFF2-40B4-BE49-F238E27FC236}">
                <a16:creationId xmlns:a16="http://schemas.microsoft.com/office/drawing/2014/main" id="{7831F9F8-CB23-4A0A-9865-D71E1C6A3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4" y="2844800"/>
            <a:ext cx="6819900" cy="35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A374068D-6A55-4922-8F2B-89FED75E6499}"/>
              </a:ext>
            </a:extLst>
          </p:cNvPr>
          <p:cNvSpPr txBox="1">
            <a:spLocks/>
          </p:cNvSpPr>
          <p:nvPr/>
        </p:nvSpPr>
        <p:spPr>
          <a:xfrm>
            <a:off x="584200" y="1435497"/>
            <a:ext cx="11293474" cy="17649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Administration of PowerApps, Microsoft Flow and Common Data Service for Apps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Create Environments &amp; databases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Assign Data Loss Prevention policies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active users in tenant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apps and flows in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environment or tenant</a:t>
            </a:r>
          </a:p>
        </p:txBody>
      </p:sp>
    </p:spTree>
    <p:extLst>
      <p:ext uri="{BB962C8B-B14F-4D97-AF65-F5344CB8AC3E}">
        <p14:creationId xmlns:p14="http://schemas.microsoft.com/office/powerpoint/2010/main" val="10083158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3D04E-701D-4EA6-B6BF-C585BB1188B9}"/>
              </a:ext>
            </a:extLst>
          </p:cNvPr>
          <p:cNvPicPr>
            <a:picLocks noChangeAspect="1"/>
          </p:cNvPicPr>
          <p:nvPr/>
        </p:nvPicPr>
        <p:blipFill rotWithShape="1">
          <a:blip r:embed="rId2"/>
          <a:srcRect b="37367"/>
          <a:stretch/>
        </p:blipFill>
        <p:spPr>
          <a:xfrm>
            <a:off x="677118" y="1470608"/>
            <a:ext cx="10513671" cy="448388"/>
          </a:xfrm>
          <a:prstGeom prst="rect">
            <a:avLst/>
          </a:prstGeom>
        </p:spPr>
      </p:pic>
      <p:pic>
        <p:nvPicPr>
          <p:cNvPr id="12" name="Picture 11">
            <a:extLst>
              <a:ext uri="{FF2B5EF4-FFF2-40B4-BE49-F238E27FC236}">
                <a16:creationId xmlns:a16="http://schemas.microsoft.com/office/drawing/2014/main" id="{E2B71D94-01B0-4C81-BFF1-B8E5CE40AE47}"/>
              </a:ext>
            </a:extLst>
          </p:cNvPr>
          <p:cNvPicPr>
            <a:picLocks noChangeAspect="1"/>
          </p:cNvPicPr>
          <p:nvPr/>
        </p:nvPicPr>
        <p:blipFill>
          <a:blip r:embed="rId3"/>
          <a:stretch>
            <a:fillRect/>
          </a:stretch>
        </p:blipFill>
        <p:spPr>
          <a:xfrm>
            <a:off x="677117" y="2726271"/>
            <a:ext cx="10513672" cy="675818"/>
          </a:xfrm>
          <a:prstGeom prst="rect">
            <a:avLst/>
          </a:prstGeom>
        </p:spPr>
      </p:pic>
      <p:pic>
        <p:nvPicPr>
          <p:cNvPr id="14" name="Picture 13">
            <a:extLst>
              <a:ext uri="{FF2B5EF4-FFF2-40B4-BE49-F238E27FC236}">
                <a16:creationId xmlns:a16="http://schemas.microsoft.com/office/drawing/2014/main" id="{75935890-2DF8-40D3-B698-5CAA025B234F}"/>
              </a:ext>
            </a:extLst>
          </p:cNvPr>
          <p:cNvPicPr>
            <a:picLocks noChangeAspect="1"/>
          </p:cNvPicPr>
          <p:nvPr/>
        </p:nvPicPr>
        <p:blipFill rotWithShape="1">
          <a:blip r:embed="rId2"/>
          <a:srcRect t="24527"/>
          <a:stretch/>
        </p:blipFill>
        <p:spPr>
          <a:xfrm>
            <a:off x="707019" y="5817264"/>
            <a:ext cx="10513671" cy="540310"/>
          </a:xfrm>
          <a:prstGeom prst="rect">
            <a:avLst/>
          </a:prstGeom>
        </p:spPr>
      </p:pic>
      <p:pic>
        <p:nvPicPr>
          <p:cNvPr id="15" name="Picture 14">
            <a:extLst>
              <a:ext uri="{FF2B5EF4-FFF2-40B4-BE49-F238E27FC236}">
                <a16:creationId xmlns:a16="http://schemas.microsoft.com/office/drawing/2014/main" id="{961DE1C4-33DA-41D9-BA9A-5F13F596E0BA}"/>
              </a:ext>
            </a:extLst>
          </p:cNvPr>
          <p:cNvPicPr>
            <a:picLocks noChangeAspect="1"/>
          </p:cNvPicPr>
          <p:nvPr/>
        </p:nvPicPr>
        <p:blipFill rotWithShape="1">
          <a:blip r:embed="rId4"/>
          <a:srcRect r="10518"/>
          <a:stretch/>
        </p:blipFill>
        <p:spPr>
          <a:xfrm>
            <a:off x="707019" y="4165376"/>
            <a:ext cx="10453868" cy="640611"/>
          </a:xfrm>
          <a:prstGeom prst="rect">
            <a:avLst/>
          </a:prstGeom>
        </p:spPr>
      </p:pic>
      <p:sp>
        <p:nvSpPr>
          <p:cNvPr id="16" name="TextBox 15">
            <a:extLst>
              <a:ext uri="{FF2B5EF4-FFF2-40B4-BE49-F238E27FC236}">
                <a16:creationId xmlns:a16="http://schemas.microsoft.com/office/drawing/2014/main" id="{93E63743-B22F-4D63-B036-997E510BAD52}"/>
              </a:ext>
            </a:extLst>
          </p:cNvPr>
          <p:cNvSpPr txBox="1"/>
          <p:nvPr/>
        </p:nvSpPr>
        <p:spPr>
          <a:xfrm>
            <a:off x="707019" y="3895459"/>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View: Data</a:t>
            </a:r>
          </a:p>
        </p:txBody>
      </p:sp>
      <p:sp>
        <p:nvSpPr>
          <p:cNvPr id="17" name="TextBox 16">
            <a:extLst>
              <a:ext uri="{FF2B5EF4-FFF2-40B4-BE49-F238E27FC236}">
                <a16:creationId xmlns:a16="http://schemas.microsoft.com/office/drawing/2014/main" id="{FF4D651E-DEF0-4E30-B3AC-EA12C0C884EC}"/>
              </a:ext>
            </a:extLst>
          </p:cNvPr>
          <p:cNvSpPr txBox="1"/>
          <p:nvPr/>
        </p:nvSpPr>
        <p:spPr>
          <a:xfrm>
            <a:off x="677117" y="2403105"/>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 Controls</a:t>
            </a:r>
          </a:p>
        </p:txBody>
      </p:sp>
      <p:sp>
        <p:nvSpPr>
          <p:cNvPr id="18" name="TextBox 17">
            <a:extLst>
              <a:ext uri="{FF2B5EF4-FFF2-40B4-BE49-F238E27FC236}">
                <a16:creationId xmlns:a16="http://schemas.microsoft.com/office/drawing/2014/main" id="{34103D84-B46F-4BDA-B942-55728872CEDA}"/>
              </a:ext>
            </a:extLst>
          </p:cNvPr>
          <p:cNvSpPr txBox="1"/>
          <p:nvPr/>
        </p:nvSpPr>
        <p:spPr>
          <a:xfrm>
            <a:off x="707019" y="1195518"/>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Common Properties</a:t>
            </a:r>
          </a:p>
        </p:txBody>
      </p:sp>
      <p:sp>
        <p:nvSpPr>
          <p:cNvPr id="19" name="TextBox 18">
            <a:extLst>
              <a:ext uri="{FF2B5EF4-FFF2-40B4-BE49-F238E27FC236}">
                <a16:creationId xmlns:a16="http://schemas.microsoft.com/office/drawing/2014/main" id="{401ACAD5-835B-4D22-A801-795B7941F2F6}"/>
              </a:ext>
            </a:extLst>
          </p:cNvPr>
          <p:cNvSpPr txBox="1"/>
          <p:nvPr/>
        </p:nvSpPr>
        <p:spPr>
          <a:xfrm>
            <a:off x="707019" y="5507851"/>
            <a:ext cx="491827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UI-Data Binding: Properties &amp; Formula bar</a:t>
            </a:r>
          </a:p>
        </p:txBody>
      </p:sp>
      <p:sp>
        <p:nvSpPr>
          <p:cNvPr id="10" name="Title 1">
            <a:extLst>
              <a:ext uri="{FF2B5EF4-FFF2-40B4-BE49-F238E27FC236}">
                <a16:creationId xmlns:a16="http://schemas.microsoft.com/office/drawing/2014/main" id="{A6014FE6-B5A0-49E4-B737-D7F9A0E7958B}"/>
              </a:ext>
            </a:extLst>
          </p:cNvPr>
          <p:cNvSpPr>
            <a:spLocks noGrp="1"/>
          </p:cNvSpPr>
          <p:nvPr>
            <p:ph type="title" idx="4294967295"/>
          </p:nvPr>
        </p:nvSpPr>
        <p:spPr>
          <a:xfrm>
            <a:off x="0" y="187325"/>
            <a:ext cx="11017250" cy="554038"/>
          </a:xfrm>
        </p:spPr>
        <p:txBody>
          <a:bodyPr/>
          <a:lstStyle/>
          <a:p>
            <a:r>
              <a:rPr lang="en-US" dirty="0"/>
              <a:t>PowerApps Studio</a:t>
            </a:r>
          </a:p>
        </p:txBody>
      </p:sp>
    </p:spTree>
    <p:extLst>
      <p:ext uri="{BB962C8B-B14F-4D97-AF65-F5344CB8AC3E}">
        <p14:creationId xmlns:p14="http://schemas.microsoft.com/office/powerpoint/2010/main" val="36642047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95C29-2D9F-422E-A7E9-8A4843E84428}"/>
              </a:ext>
            </a:extLst>
          </p:cNvPr>
          <p:cNvPicPr>
            <a:picLocks noChangeAspect="1"/>
          </p:cNvPicPr>
          <p:nvPr/>
        </p:nvPicPr>
        <p:blipFill>
          <a:blip r:embed="rId2"/>
          <a:stretch>
            <a:fillRect/>
          </a:stretch>
        </p:blipFill>
        <p:spPr>
          <a:xfrm>
            <a:off x="366979" y="589323"/>
            <a:ext cx="1739613" cy="5942458"/>
          </a:xfrm>
          <a:prstGeom prst="rect">
            <a:avLst/>
          </a:prstGeom>
        </p:spPr>
      </p:pic>
      <p:pic>
        <p:nvPicPr>
          <p:cNvPr id="3" name="Picture 2">
            <a:extLst>
              <a:ext uri="{FF2B5EF4-FFF2-40B4-BE49-F238E27FC236}">
                <a16:creationId xmlns:a16="http://schemas.microsoft.com/office/drawing/2014/main" id="{C26B01B7-3142-46E2-85FF-E1DD17DAFA6E}"/>
              </a:ext>
            </a:extLst>
          </p:cNvPr>
          <p:cNvPicPr>
            <a:picLocks noChangeAspect="1"/>
          </p:cNvPicPr>
          <p:nvPr/>
        </p:nvPicPr>
        <p:blipFill rotWithShape="1">
          <a:blip r:embed="rId3"/>
          <a:srcRect b="12323"/>
          <a:stretch/>
        </p:blipFill>
        <p:spPr>
          <a:xfrm>
            <a:off x="9235873" y="1023373"/>
            <a:ext cx="2697626" cy="5518773"/>
          </a:xfrm>
          <a:prstGeom prst="rect">
            <a:avLst/>
          </a:prstGeom>
        </p:spPr>
      </p:pic>
      <p:sp>
        <p:nvSpPr>
          <p:cNvPr id="8" name="TextBox 7">
            <a:extLst>
              <a:ext uri="{FF2B5EF4-FFF2-40B4-BE49-F238E27FC236}">
                <a16:creationId xmlns:a16="http://schemas.microsoft.com/office/drawing/2014/main" id="{48113E2B-A286-4DC0-9142-5B0D4A79C05C}"/>
              </a:ext>
            </a:extLst>
          </p:cNvPr>
          <p:cNvSpPr txBox="1"/>
          <p:nvPr/>
        </p:nvSpPr>
        <p:spPr>
          <a:xfrm>
            <a:off x="366979" y="266157"/>
            <a:ext cx="214472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Screens &amp; Controls View </a:t>
            </a:r>
          </a:p>
        </p:txBody>
      </p:sp>
      <p:pic>
        <p:nvPicPr>
          <p:cNvPr id="4" name="Picture 3">
            <a:extLst>
              <a:ext uri="{FF2B5EF4-FFF2-40B4-BE49-F238E27FC236}">
                <a16:creationId xmlns:a16="http://schemas.microsoft.com/office/drawing/2014/main" id="{846545CE-8EC2-4135-AEFD-A58BD3683B34}"/>
              </a:ext>
            </a:extLst>
          </p:cNvPr>
          <p:cNvPicPr>
            <a:picLocks noChangeAspect="1"/>
          </p:cNvPicPr>
          <p:nvPr/>
        </p:nvPicPr>
        <p:blipFill>
          <a:blip r:embed="rId4"/>
          <a:stretch>
            <a:fillRect/>
          </a:stretch>
        </p:blipFill>
        <p:spPr>
          <a:xfrm>
            <a:off x="6836447" y="1023373"/>
            <a:ext cx="2247786" cy="5521124"/>
          </a:xfrm>
          <a:prstGeom prst="rect">
            <a:avLst/>
          </a:prstGeom>
        </p:spPr>
      </p:pic>
      <p:sp>
        <p:nvSpPr>
          <p:cNvPr id="13" name="TextBox 12">
            <a:extLst>
              <a:ext uri="{FF2B5EF4-FFF2-40B4-BE49-F238E27FC236}">
                <a16:creationId xmlns:a16="http://schemas.microsoft.com/office/drawing/2014/main" id="{DC16D587-34E4-48CC-9F72-EB49038AF7AF}"/>
              </a:ext>
            </a:extLst>
          </p:cNvPr>
          <p:cNvSpPr txBox="1"/>
          <p:nvPr/>
        </p:nvSpPr>
        <p:spPr>
          <a:xfrm>
            <a:off x="6836447" y="244273"/>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Properties Panel</a:t>
            </a:r>
          </a:p>
        </p:txBody>
      </p:sp>
      <p:pic>
        <p:nvPicPr>
          <p:cNvPr id="16" name="Picture 15">
            <a:extLst>
              <a:ext uri="{FF2B5EF4-FFF2-40B4-BE49-F238E27FC236}">
                <a16:creationId xmlns:a16="http://schemas.microsoft.com/office/drawing/2014/main" id="{D3C1C1C5-6633-4347-9A9A-C353809660CE}"/>
              </a:ext>
            </a:extLst>
          </p:cNvPr>
          <p:cNvPicPr>
            <a:picLocks noChangeAspect="1"/>
          </p:cNvPicPr>
          <p:nvPr/>
        </p:nvPicPr>
        <p:blipFill rotWithShape="1">
          <a:blip r:embed="rId5"/>
          <a:srcRect t="24527" r="36203"/>
          <a:stretch/>
        </p:blipFill>
        <p:spPr>
          <a:xfrm>
            <a:off x="6836447" y="536251"/>
            <a:ext cx="5097052" cy="410588"/>
          </a:xfrm>
          <a:prstGeom prst="rect">
            <a:avLst/>
          </a:prstGeom>
        </p:spPr>
      </p:pic>
      <p:pic>
        <p:nvPicPr>
          <p:cNvPr id="5" name="Picture 4">
            <a:extLst>
              <a:ext uri="{FF2B5EF4-FFF2-40B4-BE49-F238E27FC236}">
                <a16:creationId xmlns:a16="http://schemas.microsoft.com/office/drawing/2014/main" id="{61B67D1A-D3DC-4481-986D-BBC5839E5C95}"/>
              </a:ext>
            </a:extLst>
          </p:cNvPr>
          <p:cNvPicPr>
            <a:picLocks noChangeAspect="1"/>
          </p:cNvPicPr>
          <p:nvPr/>
        </p:nvPicPr>
        <p:blipFill>
          <a:blip r:embed="rId6"/>
          <a:stretch>
            <a:fillRect/>
          </a:stretch>
        </p:blipFill>
        <p:spPr>
          <a:xfrm>
            <a:off x="2480638" y="709715"/>
            <a:ext cx="3981763" cy="2985503"/>
          </a:xfrm>
          <a:prstGeom prst="rect">
            <a:avLst/>
          </a:prstGeom>
        </p:spPr>
      </p:pic>
      <p:sp>
        <p:nvSpPr>
          <p:cNvPr id="17" name="TextBox 16">
            <a:extLst>
              <a:ext uri="{FF2B5EF4-FFF2-40B4-BE49-F238E27FC236}">
                <a16:creationId xmlns:a16="http://schemas.microsoft.com/office/drawing/2014/main" id="{4108ADB0-204B-4F6A-893F-D7FA22824C3D}"/>
              </a:ext>
            </a:extLst>
          </p:cNvPr>
          <p:cNvSpPr txBox="1"/>
          <p:nvPr/>
        </p:nvSpPr>
        <p:spPr>
          <a:xfrm>
            <a:off x="3316858" y="320807"/>
            <a:ext cx="2144727"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Canvas</a:t>
            </a:r>
          </a:p>
        </p:txBody>
      </p:sp>
    </p:spTree>
    <p:extLst>
      <p:ext uri="{BB962C8B-B14F-4D97-AF65-F5344CB8AC3E}">
        <p14:creationId xmlns:p14="http://schemas.microsoft.com/office/powerpoint/2010/main" val="27045962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4783-0E3F-4395-B5BD-66743DD41E23}"/>
              </a:ext>
            </a:extLst>
          </p:cNvPr>
          <p:cNvSpPr>
            <a:spLocks noGrp="1"/>
          </p:cNvSpPr>
          <p:nvPr>
            <p:ph type="title"/>
          </p:nvPr>
        </p:nvSpPr>
        <p:spPr/>
        <p:txBody>
          <a:bodyPr/>
          <a:lstStyle/>
          <a:p>
            <a:r>
              <a:rPr lang="en-US" sz="2400" dirty="0"/>
              <a:t>Gallery</a:t>
            </a:r>
            <a:endParaRPr lang="en-US" dirty="0"/>
          </a:p>
        </p:txBody>
      </p:sp>
      <p:pic>
        <p:nvPicPr>
          <p:cNvPr id="3" name="Picture 2">
            <a:extLst>
              <a:ext uri="{FF2B5EF4-FFF2-40B4-BE49-F238E27FC236}">
                <a16:creationId xmlns:a16="http://schemas.microsoft.com/office/drawing/2014/main" id="{D705FE24-321E-42A5-8BD4-24AF11A170F1}"/>
              </a:ext>
            </a:extLst>
          </p:cNvPr>
          <p:cNvPicPr>
            <a:picLocks noChangeAspect="1"/>
          </p:cNvPicPr>
          <p:nvPr/>
        </p:nvPicPr>
        <p:blipFill>
          <a:blip r:embed="rId2"/>
          <a:stretch>
            <a:fillRect/>
          </a:stretch>
        </p:blipFill>
        <p:spPr>
          <a:xfrm>
            <a:off x="4631569" y="1626998"/>
            <a:ext cx="7073111" cy="4565736"/>
          </a:xfrm>
          <a:prstGeom prst="rect">
            <a:avLst/>
          </a:prstGeom>
        </p:spPr>
      </p:pic>
      <p:pic>
        <p:nvPicPr>
          <p:cNvPr id="4" name="Picture 3">
            <a:extLst>
              <a:ext uri="{FF2B5EF4-FFF2-40B4-BE49-F238E27FC236}">
                <a16:creationId xmlns:a16="http://schemas.microsoft.com/office/drawing/2014/main" id="{069ED31A-E6D1-49B0-8C6A-EE61557FD270}"/>
              </a:ext>
            </a:extLst>
          </p:cNvPr>
          <p:cNvPicPr>
            <a:picLocks noChangeAspect="1"/>
          </p:cNvPicPr>
          <p:nvPr/>
        </p:nvPicPr>
        <p:blipFill rotWithShape="1">
          <a:blip r:embed="rId3"/>
          <a:srcRect l="11404" r="5656" b="3952"/>
          <a:stretch/>
        </p:blipFill>
        <p:spPr>
          <a:xfrm>
            <a:off x="426424" y="1626998"/>
            <a:ext cx="3756158" cy="2972801"/>
          </a:xfrm>
          <a:prstGeom prst="rect">
            <a:avLst/>
          </a:prstGeom>
        </p:spPr>
      </p:pic>
      <p:sp>
        <p:nvSpPr>
          <p:cNvPr id="5" name="Flowchart: Process 4">
            <a:extLst>
              <a:ext uri="{FF2B5EF4-FFF2-40B4-BE49-F238E27FC236}">
                <a16:creationId xmlns:a16="http://schemas.microsoft.com/office/drawing/2014/main" id="{CD9C0ADF-3344-43BF-84C0-FD3B0796BF9F}"/>
              </a:ext>
            </a:extLst>
          </p:cNvPr>
          <p:cNvSpPr/>
          <p:nvPr/>
        </p:nvSpPr>
        <p:spPr bwMode="auto">
          <a:xfrm>
            <a:off x="5502825" y="2480378"/>
            <a:ext cx="2956743" cy="733711"/>
          </a:xfrm>
          <a:prstGeom prst="flowChartProcess">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endParaRPr>
          </a:p>
        </p:txBody>
      </p:sp>
      <p:sp>
        <p:nvSpPr>
          <p:cNvPr id="6" name="Arrow: Down 5">
            <a:extLst>
              <a:ext uri="{FF2B5EF4-FFF2-40B4-BE49-F238E27FC236}">
                <a16:creationId xmlns:a16="http://schemas.microsoft.com/office/drawing/2014/main" id="{20920E2B-7088-4D21-97FC-5E0FED22B2BE}"/>
              </a:ext>
            </a:extLst>
          </p:cNvPr>
          <p:cNvSpPr/>
          <p:nvPr/>
        </p:nvSpPr>
        <p:spPr bwMode="auto">
          <a:xfrm>
            <a:off x="5535015" y="2250410"/>
            <a:ext cx="170402" cy="2956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2551EC-3CB2-4BA1-94CB-4A5A2A474747}"/>
              </a:ext>
            </a:extLst>
          </p:cNvPr>
          <p:cNvSpPr txBox="1"/>
          <p:nvPr/>
        </p:nvSpPr>
        <p:spPr>
          <a:xfrm>
            <a:off x="5344039" y="2025915"/>
            <a:ext cx="338382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First item is used to the edit the gallery template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247791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a:xfrm>
            <a:off x="334434" y="260351"/>
            <a:ext cx="11519999" cy="523220"/>
          </a:xfrm>
        </p:spPr>
        <p:txBody>
          <a:bodyPr/>
          <a:lstStyle/>
          <a:p>
            <a:pPr algn="ctr"/>
            <a:r>
              <a:rPr lang="de-DE" sz="3400" dirty="0" smtClean="0">
                <a:solidFill>
                  <a:schemeClr val="tx1"/>
                </a:solidFill>
                <a:latin typeface="Segoe UI Semilight" panose="020B0402040204020203" pitchFamily="34" charset="0"/>
                <a:cs typeface="Segoe UI Semilight" panose="020B0402040204020203" pitchFamily="34" charset="0"/>
              </a:rPr>
              <a:t>Contents</a:t>
            </a:r>
            <a:r>
              <a:rPr lang="de-DE" dirty="0" smtClean="0"/>
              <a:t>	 </a:t>
            </a:r>
            <a:endParaRPr lang="de-DE" dirty="0"/>
          </a:p>
        </p:txBody>
      </p:sp>
      <p:sp>
        <p:nvSpPr>
          <p:cNvPr id="9" name="AutoShape 72"/>
          <p:cNvSpPr>
            <a:spLocks noChangeArrowheads="1"/>
          </p:cNvSpPr>
          <p:nvPr/>
        </p:nvSpPr>
        <p:spPr bwMode="auto">
          <a:xfrm>
            <a:off x="1" y="5732934"/>
            <a:ext cx="11040532" cy="360362"/>
          </a:xfrm>
          <a:prstGeom prst="rect">
            <a:avLst/>
          </a:prstGeom>
          <a:solidFill>
            <a:schemeClr val="accent5"/>
          </a:solidFill>
          <a:ln w="12700" algn="ctr">
            <a:noFill/>
            <a:round/>
            <a:headEnd/>
            <a:tailEnd/>
          </a:ln>
          <a:effectLst/>
        </p:spPr>
        <p:txBody>
          <a:bodyPr lIns="324000" anchor="ctr"/>
          <a:lstStyle/>
          <a:p>
            <a:pPr lvl="0" eaLnBrk="0" hangingPunct="0">
              <a:lnSpc>
                <a:spcPct val="90000"/>
              </a:lnSpc>
              <a:defRPr/>
            </a:pPr>
            <a:endParaRPr lang="de-DE" sz="1600" kern="0" dirty="0" smtClean="0">
              <a:solidFill>
                <a:srgbClr val="FFFFFF"/>
              </a:solidFill>
            </a:endParaRPr>
          </a:p>
        </p:txBody>
      </p:sp>
      <p:sp>
        <p:nvSpPr>
          <p:cNvPr id="7" name="Rectangle 2"/>
          <p:cNvSpPr>
            <a:spLocks noChangeArrowheads="1"/>
          </p:cNvSpPr>
          <p:nvPr/>
        </p:nvSpPr>
        <p:spPr bwMode="auto">
          <a:xfrm>
            <a:off x="328917" y="733040"/>
            <a:ext cx="65" cy="80856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8" name="Rechteck 7"/>
          <p:cNvSpPr/>
          <p:nvPr/>
        </p:nvSpPr>
        <p:spPr>
          <a:xfrm>
            <a:off x="191344" y="780384"/>
            <a:ext cx="12241360" cy="1908215"/>
          </a:xfrm>
          <a:prstGeom prst="rect">
            <a:avLst/>
          </a:prstGeom>
        </p:spPr>
        <p:txBody>
          <a:bodyPr wrap="square">
            <a:spAutoFit/>
          </a:bodyPr>
          <a:lstStyle/>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Introduction </a:t>
            </a:r>
            <a:r>
              <a:rPr lang="de-DE" sz="2000" dirty="0" err="1" smtClean="0">
                <a:latin typeface="Segoe UI Light" panose="020B0502040204020203" pitchFamily="34" charset="0"/>
                <a:cs typeface="Segoe UI Light" panose="020B0502040204020203" pitchFamily="34" charset="0"/>
              </a:rPr>
              <a:t>to</a:t>
            </a:r>
            <a:r>
              <a:rPr lang="de-DE" sz="2000" dirty="0" smtClean="0">
                <a:latin typeface="Segoe UI Light" panose="020B0502040204020203" pitchFamily="34" charset="0"/>
                <a:cs typeface="Segoe UI Light" panose="020B0502040204020203" pitchFamily="34" charset="0"/>
              </a:rPr>
              <a:t> </a:t>
            </a:r>
            <a:r>
              <a:rPr lang="de-DE" sz="2000" dirty="0" err="1" smtClean="0">
                <a:latin typeface="Segoe UI Light" panose="020B0502040204020203" pitchFamily="34" charset="0"/>
                <a:cs typeface="Segoe UI Light" panose="020B0502040204020203" pitchFamily="34" charset="0"/>
              </a:rPr>
              <a:t>Powerapps</a:t>
            </a:r>
            <a:endParaRPr lang="de-DE" sz="2000" dirty="0" smtClean="0">
              <a:latin typeface="Segoe UI Light" panose="020B0502040204020203" pitchFamily="34" charset="0"/>
              <a:cs typeface="Segoe UI Light" panose="020B0502040204020203" pitchFamily="34" charset="0"/>
            </a:endParaRPr>
          </a:p>
          <a:p>
            <a:endParaRPr lang="de-DE"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Tasks Manager – Workshop</a:t>
            </a:r>
          </a:p>
          <a:p>
            <a:endParaRPr lang="de-DE" sz="2000" dirty="0" smtClean="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err="1" smtClean="0">
                <a:latin typeface="Segoe UI Light" panose="020B0502040204020203" pitchFamily="34" charset="0"/>
                <a:cs typeface="Segoe UI Light" panose="020B0502040204020203" pitchFamily="34" charset="0"/>
              </a:rPr>
              <a:t>Importing</a:t>
            </a:r>
            <a:r>
              <a:rPr lang="de-DE" sz="2000" dirty="0" smtClean="0">
                <a:latin typeface="Segoe UI Light" panose="020B0502040204020203" pitchFamily="34" charset="0"/>
                <a:cs typeface="Segoe UI Light" panose="020B0502040204020203" pitchFamily="34" charset="0"/>
              </a:rPr>
              <a:t> a </a:t>
            </a:r>
            <a:r>
              <a:rPr lang="de-DE" sz="2000" dirty="0" err="1" smtClean="0">
                <a:latin typeface="Segoe UI Light" panose="020B0502040204020203" pitchFamily="34" charset="0"/>
                <a:cs typeface="Segoe UI Light" panose="020B0502040204020203" pitchFamily="34" charset="0"/>
              </a:rPr>
              <a:t>Powerapp</a:t>
            </a:r>
            <a:r>
              <a:rPr lang="de-DE" sz="2000" dirty="0" smtClean="0">
                <a:latin typeface="Segoe UI Light" panose="020B0502040204020203" pitchFamily="34" charset="0"/>
                <a:cs typeface="Segoe UI Light" panose="020B0502040204020203" pitchFamily="34" charset="0"/>
              </a:rPr>
              <a:t> </a:t>
            </a:r>
          </a:p>
          <a:p>
            <a:endParaRPr lang="de-DE" dirty="0"/>
          </a:p>
        </p:txBody>
      </p:sp>
    </p:spTree>
    <p:extLst>
      <p:ext uri="{BB962C8B-B14F-4D97-AF65-F5344CB8AC3E}">
        <p14:creationId xmlns:p14="http://schemas.microsoft.com/office/powerpoint/2010/main" val="230613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588263" y="2425541"/>
            <a:ext cx="4167887" cy="1107996"/>
          </a:xfrm>
        </p:spPr>
        <p:txBody>
          <a:bodyPr/>
          <a:lstStyle/>
          <a:p>
            <a:r>
              <a:rPr lang="en-US" dirty="0"/>
              <a:t>Model-driven apps</a:t>
            </a:r>
            <a:br>
              <a:rPr lang="en-US" dirty="0"/>
            </a:br>
            <a:endParaRPr lang="en-US" dirty="0"/>
          </a:p>
        </p:txBody>
      </p:sp>
    </p:spTree>
    <p:extLst>
      <p:ext uri="{BB962C8B-B14F-4D97-AF65-F5344CB8AC3E}">
        <p14:creationId xmlns:p14="http://schemas.microsoft.com/office/powerpoint/2010/main" val="36551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A2B93C-C2FE-4981-AE96-A87D86C3DAD0}"/>
              </a:ext>
            </a:extLst>
          </p:cNvPr>
          <p:cNvPicPr>
            <a:picLocks noChangeAspect="1"/>
          </p:cNvPicPr>
          <p:nvPr/>
        </p:nvPicPr>
        <p:blipFill>
          <a:blip r:embed="rId3"/>
          <a:stretch>
            <a:fillRect/>
          </a:stretch>
        </p:blipFill>
        <p:spPr>
          <a:xfrm>
            <a:off x="6609214" y="1089857"/>
            <a:ext cx="4199610" cy="244209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626BA68-CCE4-406F-875C-D3885FACE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854" y="839206"/>
            <a:ext cx="3236946" cy="181989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1E208BC-5B9C-40B0-93E6-D5A921B76FFD}"/>
              </a:ext>
            </a:extLst>
          </p:cNvPr>
          <p:cNvPicPr>
            <a:picLocks noChangeAspect="1"/>
          </p:cNvPicPr>
          <p:nvPr/>
        </p:nvPicPr>
        <p:blipFill>
          <a:blip r:embed="rId5"/>
          <a:stretch>
            <a:fillRect/>
          </a:stretch>
        </p:blipFill>
        <p:spPr>
          <a:xfrm>
            <a:off x="7165714" y="1433960"/>
            <a:ext cx="3112971" cy="1813726"/>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89FE2AB-CEB3-4863-92BD-98A8A93BDC00}"/>
              </a:ext>
            </a:extLst>
          </p:cNvPr>
          <p:cNvPicPr>
            <a:picLocks noChangeAspect="1"/>
          </p:cNvPicPr>
          <p:nvPr/>
        </p:nvPicPr>
        <p:blipFill>
          <a:blip r:embed="rId6"/>
          <a:stretch>
            <a:fillRect/>
          </a:stretch>
        </p:blipFill>
        <p:spPr>
          <a:xfrm>
            <a:off x="7399598" y="2022546"/>
            <a:ext cx="3119016" cy="181372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81166AA-BF26-4599-8B1E-B901C70BB4A2}"/>
              </a:ext>
            </a:extLst>
          </p:cNvPr>
          <p:cNvPicPr>
            <a:picLocks noChangeAspect="1"/>
          </p:cNvPicPr>
          <p:nvPr/>
        </p:nvPicPr>
        <p:blipFill>
          <a:blip r:embed="rId7"/>
          <a:stretch>
            <a:fillRect/>
          </a:stretch>
        </p:blipFill>
        <p:spPr>
          <a:xfrm>
            <a:off x="6613045" y="839700"/>
            <a:ext cx="3120975" cy="181372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22A94B-F6DB-4C0F-B433-70C6F6239C9F}"/>
              </a:ext>
            </a:extLst>
          </p:cNvPr>
          <p:cNvPicPr>
            <a:picLocks noChangeAspect="1"/>
          </p:cNvPicPr>
          <p:nvPr/>
        </p:nvPicPr>
        <p:blipFill>
          <a:blip r:embed="rId8"/>
          <a:stretch>
            <a:fillRect/>
          </a:stretch>
        </p:blipFill>
        <p:spPr>
          <a:xfrm>
            <a:off x="7270411" y="1465183"/>
            <a:ext cx="3120975" cy="18137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CF5DAF-A46D-40D4-AC0B-C05BBBD57110}"/>
              </a:ext>
            </a:extLst>
          </p:cNvPr>
          <p:cNvPicPr>
            <a:picLocks noChangeAspect="1"/>
          </p:cNvPicPr>
          <p:nvPr/>
        </p:nvPicPr>
        <p:blipFill>
          <a:blip r:embed="rId9"/>
          <a:stretch>
            <a:fillRect/>
          </a:stretch>
        </p:blipFill>
        <p:spPr>
          <a:xfrm>
            <a:off x="7927778" y="2090666"/>
            <a:ext cx="3120975" cy="1813726"/>
          </a:xfrm>
          <a:prstGeom prst="rect">
            <a:avLst/>
          </a:prstGeom>
          <a:ln>
            <a:noFill/>
          </a:ln>
          <a:effectLst>
            <a:outerShdw blurRad="292100" dist="139700" dir="2700000" algn="tl" rotWithShape="0">
              <a:srgbClr val="333333">
                <a:alpha val="65000"/>
              </a:srgbClr>
            </a:outerShdw>
          </a:effectLst>
        </p:spPr>
      </p:pic>
      <p:sp>
        <p:nvSpPr>
          <p:cNvPr id="19" name="Title 1">
            <a:extLst>
              <a:ext uri="{FF2B5EF4-FFF2-40B4-BE49-F238E27FC236}">
                <a16:creationId xmlns:a16="http://schemas.microsoft.com/office/drawing/2014/main" id="{3788D5D7-C11A-4D11-91E3-982E8D4A11D0}"/>
              </a:ext>
            </a:extLst>
          </p:cNvPr>
          <p:cNvSpPr txBox="1">
            <a:spLocks/>
          </p:cNvSpPr>
          <p:nvPr/>
        </p:nvSpPr>
        <p:spPr>
          <a:xfrm>
            <a:off x="6609214" y="4489577"/>
            <a:ext cx="4902835" cy="141546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Model-driven apps </a:t>
            </a:r>
            <a:r>
              <a:rPr kumimoji="0" lang="en-US" sz="2000" b="0" i="0" u="none" strike="noStrike" kern="1200" cap="none" spc="0" normalizeH="0" baseline="0" noProof="0">
                <a:ln w="3175">
                  <a:noFill/>
                </a:ln>
                <a:solidFill>
                  <a:srgbClr val="1A1A1A"/>
                </a:solidFill>
                <a:effectLst/>
                <a:uLnTx/>
                <a:uFillTx/>
                <a:latin typeface="Segoe UI Light"/>
                <a:ea typeface="+mn-ea"/>
                <a:cs typeface="Segoe UI" pitchFamily="34" charset="0"/>
              </a:rPr>
              <a:t>leverage your data model, relationships, and business processes to automatically generate immersive, responsive applications</a:t>
            </a:r>
            <a:endParaRPr kumimoji="0" lang="en-US" sz="2000" b="1" i="0" u="none" strike="noStrike" kern="1200" cap="none" spc="0" normalizeH="0" baseline="0" noProof="0">
              <a:ln w="3175">
                <a:noFill/>
              </a:ln>
              <a:solidFill>
                <a:srgbClr val="1A1A1A"/>
              </a:solidFill>
              <a:effectLst/>
              <a:uLnTx/>
              <a:uFillTx/>
              <a:latin typeface="Segoe UI Light"/>
              <a:ea typeface="+mn-ea"/>
              <a:cs typeface="Segoe UI" pitchFamily="34" charset="0"/>
            </a:endParaRPr>
          </a:p>
        </p:txBody>
      </p:sp>
      <p:pic>
        <p:nvPicPr>
          <p:cNvPr id="20" name="Picture 19">
            <a:extLst>
              <a:ext uri="{FF2B5EF4-FFF2-40B4-BE49-F238E27FC236}">
                <a16:creationId xmlns:a16="http://schemas.microsoft.com/office/drawing/2014/main" id="{3542CFEB-E6E0-4FD1-9596-EC38AA567192}"/>
              </a:ext>
            </a:extLst>
          </p:cNvPr>
          <p:cNvPicPr>
            <a:picLocks noChangeAspect="1"/>
          </p:cNvPicPr>
          <p:nvPr/>
        </p:nvPicPr>
        <p:blipFill>
          <a:blip r:embed="rId10"/>
          <a:stretch>
            <a:fillRect/>
          </a:stretch>
        </p:blipFill>
        <p:spPr>
          <a:xfrm>
            <a:off x="1252003" y="1186345"/>
            <a:ext cx="3973147" cy="2308956"/>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2BA95F9E-1966-4A9F-87FA-59518CC1A865}"/>
              </a:ext>
            </a:extLst>
          </p:cNvPr>
          <p:cNvGrpSpPr/>
          <p:nvPr/>
        </p:nvGrpSpPr>
        <p:grpSpPr>
          <a:xfrm>
            <a:off x="2420442" y="1762400"/>
            <a:ext cx="3033063" cy="2141992"/>
            <a:chOff x="443060" y="1630850"/>
            <a:chExt cx="5791446" cy="4090000"/>
          </a:xfrm>
        </p:grpSpPr>
        <p:pic>
          <p:nvPicPr>
            <p:cNvPr id="23" name="Picture 22">
              <a:extLst>
                <a:ext uri="{FF2B5EF4-FFF2-40B4-BE49-F238E27FC236}">
                  <a16:creationId xmlns:a16="http://schemas.microsoft.com/office/drawing/2014/main" id="{A032287A-BACB-4D8D-B57E-28E8C74B3155}"/>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043988D-85CA-42DE-9C2F-DB5C7E7140D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EC4C5A9E-B995-4631-AD84-5D25154EB5C9}"/>
              </a:ext>
            </a:extLst>
          </p:cNvPr>
          <p:cNvGrpSpPr/>
          <p:nvPr/>
        </p:nvGrpSpPr>
        <p:grpSpPr>
          <a:xfrm>
            <a:off x="1115999" y="1343350"/>
            <a:ext cx="3346529" cy="2188605"/>
            <a:chOff x="608852" y="-234538"/>
            <a:chExt cx="10020300" cy="6553200"/>
          </a:xfrm>
        </p:grpSpPr>
        <p:pic>
          <p:nvPicPr>
            <p:cNvPr id="29" name="Picture 28">
              <a:extLst>
                <a:ext uri="{FF2B5EF4-FFF2-40B4-BE49-F238E27FC236}">
                  <a16:creationId xmlns:a16="http://schemas.microsoft.com/office/drawing/2014/main" id="{1B4A93E8-196F-4D1C-B828-F3276D2223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D1B547ED-B985-4A5C-98C2-F4C3E7865E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1" name="Group 30">
            <a:extLst>
              <a:ext uri="{FF2B5EF4-FFF2-40B4-BE49-F238E27FC236}">
                <a16:creationId xmlns:a16="http://schemas.microsoft.com/office/drawing/2014/main" id="{B9AB3B7E-594D-4782-9C00-4E34CB3C45D4}"/>
              </a:ext>
            </a:extLst>
          </p:cNvPr>
          <p:cNvGrpSpPr/>
          <p:nvPr/>
        </p:nvGrpSpPr>
        <p:grpSpPr>
          <a:xfrm>
            <a:off x="3824238" y="695680"/>
            <a:ext cx="1783773" cy="3484661"/>
            <a:chOff x="1413562" y="1294774"/>
            <a:chExt cx="2712341" cy="5298653"/>
          </a:xfrm>
        </p:grpSpPr>
        <p:pic>
          <p:nvPicPr>
            <p:cNvPr id="32" name="Picture 31" descr="A close up of a piece of paper&#10;&#10;Description generated with high confidence">
              <a:extLst>
                <a:ext uri="{FF2B5EF4-FFF2-40B4-BE49-F238E27FC236}">
                  <a16:creationId xmlns:a16="http://schemas.microsoft.com/office/drawing/2014/main" id="{BF6CC45F-CBED-443C-A627-3E4B66513628}"/>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33" name="Picture 32">
              <a:extLst>
                <a:ext uri="{FF2B5EF4-FFF2-40B4-BE49-F238E27FC236}">
                  <a16:creationId xmlns:a16="http://schemas.microsoft.com/office/drawing/2014/main" id="{311A92EA-80E1-4E26-82F4-5C66F04C536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8" name="Title 1">
            <a:extLst>
              <a:ext uri="{FF2B5EF4-FFF2-40B4-BE49-F238E27FC236}">
                <a16:creationId xmlns:a16="http://schemas.microsoft.com/office/drawing/2014/main" id="{60B5AE13-4F8A-4A27-8AB6-091CF58FD25F}"/>
              </a:ext>
            </a:extLst>
          </p:cNvPr>
          <p:cNvSpPr txBox="1">
            <a:spLocks/>
          </p:cNvSpPr>
          <p:nvPr/>
        </p:nvSpPr>
        <p:spPr>
          <a:xfrm>
            <a:off x="1193165" y="4554891"/>
            <a:ext cx="4902835" cy="1415464"/>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1A1A1A"/>
                </a:solidFill>
                <a:effectLst/>
                <a:uLnTx/>
                <a:uFillTx/>
                <a:latin typeface="Segoe UI" panose="020B0502040204020203" pitchFamily="34" charset="0"/>
                <a:ea typeface="+mj-ea"/>
                <a:cs typeface="Segoe UI" panose="020B0502040204020203" pitchFamily="34" charset="0"/>
              </a:rPr>
              <a:t>Canvas apps </a:t>
            </a:r>
            <a:r>
              <a:rPr kumimoji="0" lang="en-US" sz="2000" b="0" i="0" u="none" strike="noStrike" kern="0" cap="none" spc="0" normalizeH="0" baseline="0" noProof="0">
                <a:ln>
                  <a:noFill/>
                </a:ln>
                <a:solidFill>
                  <a:srgbClr val="1A1A1A"/>
                </a:solidFill>
                <a:effectLst/>
                <a:uLnTx/>
                <a:uFillTx/>
                <a:latin typeface="Segoe UI Light" panose="020B0502040204020203" pitchFamily="34" charset="0"/>
                <a:ea typeface="+mj-ea"/>
                <a:cs typeface="Segoe UI Light" panose="020B0502040204020203" pitchFamily="34" charset="0"/>
              </a:rPr>
              <a:t>start with user experience, with pixel-perfect control to build highly customized task- and role-based apps that mash up data from 190+ sources </a:t>
            </a:r>
          </a:p>
        </p:txBody>
      </p:sp>
      <p:sp>
        <p:nvSpPr>
          <p:cNvPr id="2" name="Rectangle 1">
            <a:extLst>
              <a:ext uri="{FF2B5EF4-FFF2-40B4-BE49-F238E27FC236}">
                <a16:creationId xmlns:a16="http://schemas.microsoft.com/office/drawing/2014/main" id="{4C468761-3FD7-4651-88B9-3DFA247EED3F}"/>
              </a:ext>
            </a:extLst>
          </p:cNvPr>
          <p:cNvSpPr/>
          <p:nvPr/>
        </p:nvSpPr>
        <p:spPr bwMode="auto">
          <a:xfrm>
            <a:off x="6096000" y="449451"/>
            <a:ext cx="5568175" cy="5959098"/>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0383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53" presetClass="exit" presetSubtype="32" fill="hold" nodeType="withEffect">
                                  <p:stCondLst>
                                    <p:cond delay="200"/>
                                  </p:stCondLst>
                                  <p:childTnLst>
                                    <p:anim calcmode="lin" valueType="num">
                                      <p:cBhvr>
                                        <p:cTn id="39" dur="500"/>
                                        <p:tgtEl>
                                          <p:spTgt spid="14"/>
                                        </p:tgtEl>
                                        <p:attrNameLst>
                                          <p:attrName>ppt_w</p:attrName>
                                        </p:attrNameLst>
                                      </p:cBhvr>
                                      <p:tavLst>
                                        <p:tav tm="0">
                                          <p:val>
                                            <p:strVal val="ppt_w"/>
                                          </p:val>
                                        </p:tav>
                                        <p:tav tm="100000">
                                          <p:val>
                                            <p:fltVal val="0"/>
                                          </p:val>
                                        </p:tav>
                                      </p:tavLst>
                                    </p:anim>
                                    <p:anim calcmode="lin" valueType="num">
                                      <p:cBhvr>
                                        <p:cTn id="40" dur="500"/>
                                        <p:tgtEl>
                                          <p:spTgt spid="14"/>
                                        </p:tgtEl>
                                        <p:attrNameLst>
                                          <p:attrName>ppt_h</p:attrName>
                                        </p:attrNameLst>
                                      </p:cBhvr>
                                      <p:tavLst>
                                        <p:tav tm="0">
                                          <p:val>
                                            <p:strVal val="ppt_h"/>
                                          </p:val>
                                        </p:tav>
                                        <p:tav tm="100000">
                                          <p:val>
                                            <p:fltVal val="0"/>
                                          </p:val>
                                        </p:tav>
                                      </p:tavLst>
                                    </p:anim>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nodeType="withEffect">
                                  <p:stCondLst>
                                    <p:cond delay="400"/>
                                  </p:stCondLst>
                                  <p:childTnLst>
                                    <p:anim calcmode="lin" valueType="num">
                                      <p:cBhvr>
                                        <p:cTn id="44" dur="500"/>
                                        <p:tgtEl>
                                          <p:spTgt spid="21"/>
                                        </p:tgtEl>
                                        <p:attrNameLst>
                                          <p:attrName>ppt_w</p:attrName>
                                        </p:attrNameLst>
                                      </p:cBhvr>
                                      <p:tavLst>
                                        <p:tav tm="0">
                                          <p:val>
                                            <p:strVal val="ppt_w"/>
                                          </p:val>
                                        </p:tav>
                                        <p:tav tm="100000">
                                          <p:val>
                                            <p:fltVal val="0"/>
                                          </p:val>
                                        </p:tav>
                                      </p:tavLst>
                                    </p:anim>
                                    <p:anim calcmode="lin" valueType="num">
                                      <p:cBhvr>
                                        <p:cTn id="45" dur="500"/>
                                        <p:tgtEl>
                                          <p:spTgt spid="21"/>
                                        </p:tgtEl>
                                        <p:attrNameLst>
                                          <p:attrName>ppt_h</p:attrName>
                                        </p:attrNameLst>
                                      </p:cBhvr>
                                      <p:tavLst>
                                        <p:tav tm="0">
                                          <p:val>
                                            <p:strVal val="ppt_h"/>
                                          </p:val>
                                        </p:tav>
                                        <p:tav tm="100000">
                                          <p:val>
                                            <p:fltVal val="0"/>
                                          </p:val>
                                        </p:tav>
                                      </p:tavLst>
                                    </p:anim>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53" presetClass="exit" presetSubtype="32" fill="hold" nodeType="withEffect">
                                  <p:stCondLst>
                                    <p:cond delay="600"/>
                                  </p:stCondLst>
                                  <p:childTnLst>
                                    <p:anim calcmode="lin" valueType="num">
                                      <p:cBhvr>
                                        <p:cTn id="49" dur="500"/>
                                        <p:tgtEl>
                                          <p:spTgt spid="16"/>
                                        </p:tgtEl>
                                        <p:attrNameLst>
                                          <p:attrName>ppt_w</p:attrName>
                                        </p:attrNameLst>
                                      </p:cBhvr>
                                      <p:tavLst>
                                        <p:tav tm="0">
                                          <p:val>
                                            <p:strVal val="ppt_w"/>
                                          </p:val>
                                        </p:tav>
                                        <p:tav tm="100000">
                                          <p:val>
                                            <p:fltVal val="0"/>
                                          </p:val>
                                        </p:tav>
                                      </p:tavLst>
                                    </p:anim>
                                    <p:anim calcmode="lin" valueType="num">
                                      <p:cBhvr>
                                        <p:cTn id="50" dur="500"/>
                                        <p:tgtEl>
                                          <p:spTgt spid="16"/>
                                        </p:tgtEl>
                                        <p:attrNameLst>
                                          <p:attrName>ppt_h</p:attrName>
                                        </p:attrNameLst>
                                      </p:cBhvr>
                                      <p:tavLst>
                                        <p:tav tm="0">
                                          <p:val>
                                            <p:strVal val="ppt_h"/>
                                          </p:val>
                                        </p:tav>
                                        <p:tav tm="100000">
                                          <p:val>
                                            <p:fltVal val="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nodeType="withEffect">
                                  <p:stCondLst>
                                    <p:cond delay="6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3600"/>
                            </p:stCondLst>
                            <p:childTnLst>
                              <p:par>
                                <p:cTn id="65" presetID="21" presetClass="entr" presetSubtype="1"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heel(1)">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031297" y="2457872"/>
            <a:ext cx="2988776" cy="3170936"/>
            <a:chOff x="8192340" y="2506660"/>
            <a:chExt cx="3048707" cy="3234522"/>
          </a:xfrm>
        </p:grpSpPr>
        <p:sp>
          <p:nvSpPr>
            <p:cNvPr id="6" name="TextBox 5"/>
            <p:cNvSpPr txBox="1"/>
            <p:nvPr/>
          </p:nvSpPr>
          <p:spPr>
            <a:xfrm>
              <a:off x="8192340" y="5019101"/>
              <a:ext cx="3048707" cy="722081"/>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Complex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responsive apps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on web and mobile</a:t>
              </a:r>
              <a:endParaRPr lang="en-US" sz="1800"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792153" y="889130"/>
            <a:ext cx="10926264" cy="1661993"/>
          </a:xfrm>
          <a:prstGeom prst="rect">
            <a:avLst/>
          </a:prstGeom>
          <a:noFill/>
        </p:spPr>
        <p:txBody>
          <a:bodyPr wrap="square" rtlCol="0">
            <a:spAutoFit/>
          </a:bodyPr>
          <a:lstStyle/>
          <a:p>
            <a:pPr algn="ctr" defTabSz="914049">
              <a:defRPr/>
            </a:pPr>
            <a:r>
              <a:rPr lang="en-US" sz="3400" b="1" dirty="0">
                <a:solidFill>
                  <a:srgbClr val="7030A0"/>
                </a:solidFill>
                <a:latin typeface="Segoe UI Semilight" panose="020B0402040204020203" pitchFamily="34" charset="0"/>
                <a:cs typeface="Segoe UI Semilight" panose="020B0402040204020203" pitchFamily="34" charset="0"/>
              </a:rPr>
              <a:t>PowerApps Model-driven apps </a:t>
            </a:r>
            <a:r>
              <a:rPr lang="en-US" sz="3400" dirty="0">
                <a:solidFill>
                  <a:srgbClr val="505050"/>
                </a:solidFill>
                <a:latin typeface="Segoe UI Semilight" panose="020B0402040204020203" pitchFamily="34" charset="0"/>
                <a:cs typeface="Segoe UI Semilight" panose="020B0402040204020203" pitchFamily="34" charset="0"/>
              </a:rPr>
              <a:t>provides a metadata-driven architecture for creating and customizing apps without writing code</a:t>
            </a:r>
          </a:p>
        </p:txBody>
      </p:sp>
      <p:grpSp>
        <p:nvGrpSpPr>
          <p:cNvPr id="44" name="Group 43">
            <a:extLst>
              <a:ext uri="{FF2B5EF4-FFF2-40B4-BE49-F238E27FC236}">
                <a16:creationId xmlns:a16="http://schemas.microsoft.com/office/drawing/2014/main" id="{AD0ACB0C-A787-485F-BB36-AFA38AEC36C7}"/>
              </a:ext>
            </a:extLst>
          </p:cNvPr>
          <p:cNvGrpSpPr/>
          <p:nvPr/>
        </p:nvGrpSpPr>
        <p:grpSpPr>
          <a:xfrm>
            <a:off x="4136163" y="2984845"/>
            <a:ext cx="3681134" cy="3261638"/>
            <a:chOff x="4136163" y="2984845"/>
            <a:chExt cx="3681134" cy="3261638"/>
          </a:xfrm>
        </p:grpSpPr>
        <p:sp>
          <p:nvSpPr>
            <p:cNvPr id="5" name="TextBox 4"/>
            <p:cNvSpPr txBox="1"/>
            <p:nvPr/>
          </p:nvSpPr>
          <p:spPr>
            <a:xfrm>
              <a:off x="4136163" y="4923044"/>
              <a:ext cx="3681134" cy="1323439"/>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Easily add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rules</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and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process flows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to model your business processes</a:t>
              </a:r>
              <a:br>
                <a:rPr lang="en-US" sz="2000"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20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A96E039F-D5A7-410A-B66C-CC6EAC905FC1}"/>
                </a:ext>
              </a:extLst>
            </p:cNvPr>
            <p:cNvGrpSpPr/>
            <p:nvPr/>
          </p:nvGrpSpPr>
          <p:grpSpPr>
            <a:xfrm>
              <a:off x="4965518" y="2984845"/>
              <a:ext cx="2014253" cy="1409101"/>
              <a:chOff x="4965518" y="2934299"/>
              <a:chExt cx="2014253" cy="1409101"/>
            </a:xfrm>
          </p:grpSpPr>
          <p:pic>
            <p:nvPicPr>
              <p:cNvPr id="7" name="Graphic 6" descr="Checklist">
                <a:extLst>
                  <a:ext uri="{FF2B5EF4-FFF2-40B4-BE49-F238E27FC236}">
                    <a16:creationId xmlns:a16="http://schemas.microsoft.com/office/drawing/2014/main" id="{7A4375E9-9B97-44C1-9E6D-781D6ED8FC1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56739" y="3519528"/>
                <a:ext cx="457200" cy="457200"/>
              </a:xfrm>
              <a:prstGeom prst="rect">
                <a:avLst/>
              </a:prstGeom>
            </p:spPr>
          </p:pic>
          <p:sp>
            <p:nvSpPr>
              <p:cNvPr id="19" name="monitor" title="Icon of a monitor">
                <a:extLst>
                  <a:ext uri="{FF2B5EF4-FFF2-40B4-BE49-F238E27FC236}">
                    <a16:creationId xmlns:a16="http://schemas.microsoft.com/office/drawing/2014/main" id="{3562C64B-6757-4A0E-A899-1F401827CED0}"/>
                  </a:ext>
                </a:extLst>
              </p:cNvPr>
              <p:cNvSpPr>
                <a:spLocks noChangeAspect="1" noEditPoints="1"/>
              </p:cNvSpPr>
              <p:nvPr/>
            </p:nvSpPr>
            <p:spPr bwMode="auto">
              <a:xfrm>
                <a:off x="4965518" y="2934299"/>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pic>
            <p:nvPicPr>
              <p:cNvPr id="21" name="Graphic 20" descr="Contract">
                <a:extLst>
                  <a:ext uri="{FF2B5EF4-FFF2-40B4-BE49-F238E27FC236}">
                    <a16:creationId xmlns:a16="http://schemas.microsoft.com/office/drawing/2014/main" id="{AF87A8DF-7BE4-497B-B6A0-FC4A7426711E}"/>
                  </a:ext>
                </a:extLst>
              </p:cNvPr>
              <p:cNvPicPr>
                <a:picLocks/>
              </p:cNvPicPr>
              <p:nvPr/>
            </p:nvPicPr>
            <p:blipFill>
              <a:blip r:embed="rId6">
                <a:extLst>
                  <a:ext uri="{96DAC541-7B7A-43D3-8B79-37D633B846F1}">
                    <asvg:svgBlip xmlns:asvg="http://schemas.microsoft.com/office/drawing/2016/SVG/main" xmlns="" r:embed="rId7"/>
                  </a:ext>
                </a:extLst>
              </a:blip>
              <a:stretch>
                <a:fillRect/>
              </a:stretch>
            </p:blipFill>
            <p:spPr>
              <a:xfrm>
                <a:off x="5044934" y="3519528"/>
                <a:ext cx="457200" cy="457200"/>
              </a:xfrm>
              <a:prstGeom prst="rect">
                <a:avLst/>
              </a:prstGeom>
            </p:spPr>
          </p:pic>
          <p:sp>
            <p:nvSpPr>
              <p:cNvPr id="24" name="Rectangle 23">
                <a:extLst>
                  <a:ext uri="{FF2B5EF4-FFF2-40B4-BE49-F238E27FC236}">
                    <a16:creationId xmlns:a16="http://schemas.microsoft.com/office/drawing/2014/main" id="{794F06CD-C5EA-4FA7-B04D-BAABB028DFFB}"/>
                  </a:ext>
                </a:extLst>
              </p:cNvPr>
              <p:cNvSpPr/>
              <p:nvPr/>
            </p:nvSpPr>
            <p:spPr bwMode="auto">
              <a:xfrm>
                <a:off x="5133860" y="3308393"/>
                <a:ext cx="1685581"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4B74935-7B12-4BBA-97BA-063F01C94334}"/>
                  </a:ext>
                </a:extLst>
              </p:cNvPr>
              <p:cNvSpPr/>
              <p:nvPr/>
            </p:nvSpPr>
            <p:spPr bwMode="auto">
              <a:xfrm>
                <a:off x="5522236" y="3566331"/>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5C7FC83-E58A-411A-9C67-D5AC97A9965A}"/>
                  </a:ext>
                </a:extLst>
              </p:cNvPr>
              <p:cNvSpPr/>
              <p:nvPr/>
            </p:nvSpPr>
            <p:spPr bwMode="auto">
              <a:xfrm>
                <a:off x="5522236" y="3784244"/>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A2964D70-A8AC-4CCC-9300-241B21E3E888}"/>
                </a:ext>
              </a:extLst>
            </p:cNvPr>
            <p:cNvGrpSpPr/>
            <p:nvPr/>
          </p:nvGrpSpPr>
          <p:grpSpPr>
            <a:xfrm>
              <a:off x="5887996" y="3087779"/>
              <a:ext cx="182880" cy="182880"/>
              <a:chOff x="5926924" y="3087779"/>
              <a:chExt cx="182880" cy="182880"/>
            </a:xfrm>
          </p:grpSpPr>
          <p:sp>
            <p:nvSpPr>
              <p:cNvPr id="28" name="Oval 27">
                <a:extLst>
                  <a:ext uri="{FF2B5EF4-FFF2-40B4-BE49-F238E27FC236}">
                    <a16:creationId xmlns:a16="http://schemas.microsoft.com/office/drawing/2014/main" id="{EEF77CAF-939F-447E-8B6B-C594B40B1051}"/>
                  </a:ext>
                </a:extLst>
              </p:cNvPr>
              <p:cNvSpPr/>
              <p:nvPr/>
            </p:nvSpPr>
            <p:spPr bwMode="auto">
              <a:xfrm>
                <a:off x="5926924" y="3087779"/>
                <a:ext cx="182880" cy="18288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sp>
            <p:nvSpPr>
              <p:cNvPr id="29" name="Oval 28">
                <a:extLst>
                  <a:ext uri="{FF2B5EF4-FFF2-40B4-BE49-F238E27FC236}">
                    <a16:creationId xmlns:a16="http://schemas.microsoft.com/office/drawing/2014/main" id="{9B1ED847-34D3-40CA-965C-B546EDFF819E}"/>
                  </a:ext>
                </a:extLst>
              </p:cNvPr>
              <p:cNvSpPr/>
              <p:nvPr/>
            </p:nvSpPr>
            <p:spPr bwMode="auto">
              <a:xfrm>
                <a:off x="5972644" y="3133499"/>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Oval 29">
              <a:extLst>
                <a:ext uri="{FF2B5EF4-FFF2-40B4-BE49-F238E27FC236}">
                  <a16:creationId xmlns:a16="http://schemas.microsoft.com/office/drawing/2014/main" id="{BBBE1FC8-431B-4333-A0FD-F1368AD724CA}"/>
                </a:ext>
              </a:extLst>
            </p:cNvPr>
            <p:cNvSpPr/>
            <p:nvPr/>
          </p:nvSpPr>
          <p:spPr bwMode="auto">
            <a:xfrm>
              <a:off x="5133860" y="3087779"/>
              <a:ext cx="182880" cy="182880"/>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pic>
          <p:nvPicPr>
            <p:cNvPr id="32" name="Graphic 31" descr="Checkmark">
              <a:extLst>
                <a:ext uri="{FF2B5EF4-FFF2-40B4-BE49-F238E27FC236}">
                  <a16:creationId xmlns:a16="http://schemas.microsoft.com/office/drawing/2014/main" id="{22A5072E-8A1F-43B9-A8CE-D9716C1AAE4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53094" y="3114207"/>
              <a:ext cx="137160" cy="137160"/>
            </a:xfrm>
            <a:prstGeom prst="rect">
              <a:avLst/>
            </a:prstGeom>
          </p:spPr>
        </p:pic>
        <p:sp>
          <p:nvSpPr>
            <p:cNvPr id="33" name="Oval 32">
              <a:extLst>
                <a:ext uri="{FF2B5EF4-FFF2-40B4-BE49-F238E27FC236}">
                  <a16:creationId xmlns:a16="http://schemas.microsoft.com/office/drawing/2014/main" id="{37628510-28B1-4D35-AA87-81F45C74F4AC}"/>
                </a:ext>
              </a:extLst>
            </p:cNvPr>
            <p:cNvSpPr/>
            <p:nvPr/>
          </p:nvSpPr>
          <p:spPr bwMode="auto">
            <a:xfrm>
              <a:off x="6636561" y="3087779"/>
              <a:ext cx="182880" cy="182880"/>
            </a:xfrm>
            <a:prstGeom prst="ellipse">
              <a:avLst/>
            </a:prstGeom>
            <a:noFill/>
            <a:ln w="28575">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9E597EB-0723-4FF1-BDCC-C8ED7D67A7E1}"/>
                </a:ext>
              </a:extLst>
            </p:cNvPr>
            <p:cNvCxnSpPr>
              <a:stCxn id="28" idx="6"/>
              <a:endCxn id="33" idx="2"/>
            </p:cNvCxnSpPr>
            <p:nvPr/>
          </p:nvCxnSpPr>
          <p:spPr>
            <a:xfrm>
              <a:off x="6070876" y="3179219"/>
              <a:ext cx="565685" cy="0"/>
            </a:xfrm>
            <a:prstGeom prst="line">
              <a:avLst/>
            </a:prstGeom>
            <a:ln w="28575">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1E7F4-FCEF-4FC6-82A7-46A11B7AC9FA}"/>
                </a:ext>
              </a:extLst>
            </p:cNvPr>
            <p:cNvCxnSpPr>
              <a:cxnSpLocks/>
              <a:stCxn id="30" idx="6"/>
              <a:endCxn id="28" idx="2"/>
            </p:cNvCxnSpPr>
            <p:nvPr/>
          </p:nvCxnSpPr>
          <p:spPr>
            <a:xfrm>
              <a:off x="5316740" y="3179219"/>
              <a:ext cx="571256"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F13A41A-BB4B-4547-B55A-9CD57A78BF7B}"/>
              </a:ext>
            </a:extLst>
          </p:cNvPr>
          <p:cNvGrpSpPr/>
          <p:nvPr/>
        </p:nvGrpSpPr>
        <p:grpSpPr>
          <a:xfrm>
            <a:off x="1090961" y="2984845"/>
            <a:ext cx="2738376" cy="2953856"/>
            <a:chOff x="1090961" y="2984845"/>
            <a:chExt cx="2738376" cy="2953856"/>
          </a:xfrm>
        </p:grpSpPr>
        <p:sp>
          <p:nvSpPr>
            <p:cNvPr id="3" name="TextBox 2"/>
            <p:cNvSpPr txBox="1"/>
            <p:nvPr/>
          </p:nvSpPr>
          <p:spPr>
            <a:xfrm>
              <a:off x="1090961" y="4923038"/>
              <a:ext cx="2738376" cy="1015663"/>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Rich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component-focused</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no-code design environments</a:t>
              </a:r>
              <a:endParaRPr lang="en-US" sz="12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47" name="Group 46">
              <a:extLst>
                <a:ext uri="{FF2B5EF4-FFF2-40B4-BE49-F238E27FC236}">
                  <a16:creationId xmlns:a16="http://schemas.microsoft.com/office/drawing/2014/main" id="{807E8B5A-4FA1-4385-8C6E-0AA6B11395F8}"/>
                </a:ext>
              </a:extLst>
            </p:cNvPr>
            <p:cNvGrpSpPr/>
            <p:nvPr/>
          </p:nvGrpSpPr>
          <p:grpSpPr>
            <a:xfrm>
              <a:off x="1251519" y="2984845"/>
              <a:ext cx="2014253" cy="1409101"/>
              <a:chOff x="1251519" y="2984845"/>
              <a:chExt cx="2014253" cy="1409101"/>
            </a:xfrm>
          </p:grpSpPr>
          <p:sp>
            <p:nvSpPr>
              <p:cNvPr id="31" name="monitor" title="Icon of a monitor">
                <a:extLst>
                  <a:ext uri="{FF2B5EF4-FFF2-40B4-BE49-F238E27FC236}">
                    <a16:creationId xmlns:a16="http://schemas.microsoft.com/office/drawing/2014/main" id="{B2FA66B6-6834-4F37-B1C8-70C4CAD22683}"/>
                  </a:ext>
                </a:extLst>
              </p:cNvPr>
              <p:cNvSpPr>
                <a:spLocks noChangeAspect="1" noEditPoints="1"/>
              </p:cNvSpPr>
              <p:nvPr/>
            </p:nvSpPr>
            <p:spPr bwMode="auto">
              <a:xfrm>
                <a:off x="1251519" y="2984845"/>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14" name="Graphic 11" descr="Pie chart">
                <a:extLst>
                  <a:ext uri="{FF2B5EF4-FFF2-40B4-BE49-F238E27FC236}">
                    <a16:creationId xmlns:a16="http://schemas.microsoft.com/office/drawing/2014/main" id="{905F9CD9-FCC7-47FF-81B8-3FBC7CBFBCD3}"/>
                  </a:ext>
                </a:extLst>
              </p:cNvPr>
              <p:cNvGrpSpPr/>
              <p:nvPr/>
            </p:nvGrpSpPr>
            <p:grpSpPr>
              <a:xfrm>
                <a:off x="1338379" y="3524354"/>
                <a:ext cx="548640" cy="548640"/>
                <a:chOff x="1338379" y="3524354"/>
                <a:chExt cx="548640" cy="548640"/>
              </a:xfrm>
            </p:grpSpPr>
            <p:sp>
              <p:nvSpPr>
                <p:cNvPr id="18" name="Freeform: Shape 17">
                  <a:extLst>
                    <a:ext uri="{FF2B5EF4-FFF2-40B4-BE49-F238E27FC236}">
                      <a16:creationId xmlns:a16="http://schemas.microsoft.com/office/drawing/2014/main" id="{0FB486E2-EFBE-4985-B95E-C2CB975866FD}"/>
                    </a:ext>
                  </a:extLst>
                </p:cNvPr>
                <p:cNvSpPr/>
                <p:nvPr/>
              </p:nvSpPr>
              <p:spPr>
                <a:xfrm>
                  <a:off x="1391243" y="3577218"/>
                  <a:ext cx="365760" cy="440055"/>
                </a:xfrm>
                <a:custGeom>
                  <a:avLst/>
                  <a:gdLst>
                    <a:gd name="connsiteX0" fmla="*/ 210026 w 365760"/>
                    <a:gd name="connsiteY0" fmla="*/ 4286 h 440055"/>
                    <a:gd name="connsiteX1" fmla="*/ 4286 w 365760"/>
                    <a:gd name="connsiteY1" fmla="*/ 221456 h 440055"/>
                    <a:gd name="connsiteX2" fmla="*/ 221456 w 365760"/>
                    <a:gd name="connsiteY2" fmla="*/ 438626 h 440055"/>
                    <a:gd name="connsiteX3" fmla="*/ 366617 w 365760"/>
                    <a:gd name="connsiteY3" fmla="*/ 382619 h 440055"/>
                    <a:gd name="connsiteX4" fmla="*/ 210026 w 365760"/>
                    <a:gd name="connsiteY4" fmla="*/ 226028 h 440055"/>
                    <a:gd name="connsiteX5" fmla="*/ 210026 w 365760"/>
                    <a:gd name="connsiteY5" fmla="*/ 4286 h 4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440055">
                      <a:moveTo>
                        <a:pt x="210026" y="4286"/>
                      </a:moveTo>
                      <a:cubicBezTo>
                        <a:pt x="95726" y="10001"/>
                        <a:pt x="4286" y="106013"/>
                        <a:pt x="4286" y="221456"/>
                      </a:cubicBezTo>
                      <a:cubicBezTo>
                        <a:pt x="4286" y="341471"/>
                        <a:pt x="101441" y="438626"/>
                        <a:pt x="221456" y="438626"/>
                      </a:cubicBezTo>
                      <a:cubicBezTo>
                        <a:pt x="275749" y="438626"/>
                        <a:pt x="326612" y="419195"/>
                        <a:pt x="366617" y="382619"/>
                      </a:cubicBezTo>
                      <a:lnTo>
                        <a:pt x="210026" y="226028"/>
                      </a:lnTo>
                      <a:lnTo>
                        <a:pt x="210026" y="4286"/>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DD7FEAB-9BE9-4ABC-B487-A36F306CAA41}"/>
                    </a:ext>
                  </a:extLst>
                </p:cNvPr>
                <p:cNvSpPr/>
                <p:nvPr/>
              </p:nvSpPr>
              <p:spPr>
                <a:xfrm>
                  <a:off x="1619843" y="3577218"/>
                  <a:ext cx="211455" cy="211455"/>
                </a:xfrm>
                <a:custGeom>
                  <a:avLst/>
                  <a:gdLst>
                    <a:gd name="connsiteX0" fmla="*/ 4286 w 211455"/>
                    <a:gd name="connsiteY0" fmla="*/ 4286 h 211455"/>
                    <a:gd name="connsiteX1" fmla="*/ 4286 w 211455"/>
                    <a:gd name="connsiteY1" fmla="*/ 210026 h 211455"/>
                    <a:gd name="connsiteX2" fmla="*/ 209455 w 211455"/>
                    <a:gd name="connsiteY2" fmla="*/ 210026 h 211455"/>
                    <a:gd name="connsiteX3" fmla="*/ 4286 w 211455"/>
                    <a:gd name="connsiteY3" fmla="*/ 4286 h 211455"/>
                  </a:gdLst>
                  <a:ahLst/>
                  <a:cxnLst>
                    <a:cxn ang="0">
                      <a:pos x="connsiteX0" y="connsiteY0"/>
                    </a:cxn>
                    <a:cxn ang="0">
                      <a:pos x="connsiteX1" y="connsiteY1"/>
                    </a:cxn>
                    <a:cxn ang="0">
                      <a:pos x="connsiteX2" y="connsiteY2"/>
                    </a:cxn>
                    <a:cxn ang="0">
                      <a:pos x="connsiteX3" y="connsiteY3"/>
                    </a:cxn>
                  </a:cxnLst>
                  <a:rect l="l" t="t" r="r" b="b"/>
                  <a:pathLst>
                    <a:path w="211455" h="211455">
                      <a:moveTo>
                        <a:pt x="4286" y="4286"/>
                      </a:moveTo>
                      <a:lnTo>
                        <a:pt x="4286" y="210026"/>
                      </a:lnTo>
                      <a:lnTo>
                        <a:pt x="209455" y="210026"/>
                      </a:lnTo>
                      <a:cubicBezTo>
                        <a:pt x="203740" y="98584"/>
                        <a:pt x="115157" y="10001"/>
                        <a:pt x="4286" y="4286"/>
                      </a:cubicBezTo>
                      <a:close/>
                    </a:path>
                  </a:pathLst>
                </a:custGeom>
                <a:solidFill>
                  <a:srgbClr val="B4009E"/>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0435042-2E21-4303-9747-7F22D3F2C9D0}"/>
                    </a:ext>
                  </a:extLst>
                </p:cNvPr>
                <p:cNvSpPr/>
                <p:nvPr/>
              </p:nvSpPr>
              <p:spPr>
                <a:xfrm>
                  <a:off x="1635845" y="3805818"/>
                  <a:ext cx="194310" cy="137160"/>
                </a:xfrm>
                <a:custGeom>
                  <a:avLst/>
                  <a:gdLst>
                    <a:gd name="connsiteX0" fmla="*/ 4286 w 194310"/>
                    <a:gd name="connsiteY0" fmla="*/ 4286 h 137160"/>
                    <a:gd name="connsiteX1" fmla="*/ 138017 w 194310"/>
                    <a:gd name="connsiteY1" fmla="*/ 138017 h 137160"/>
                    <a:gd name="connsiteX2" fmla="*/ 193453 w 194310"/>
                    <a:gd name="connsiteY2" fmla="*/ 4286 h 137160"/>
                    <a:gd name="connsiteX3" fmla="*/ 4286 w 194310"/>
                    <a:gd name="connsiteY3" fmla="*/ 4286 h 137160"/>
                  </a:gdLst>
                  <a:ahLst/>
                  <a:cxnLst>
                    <a:cxn ang="0">
                      <a:pos x="connsiteX0" y="connsiteY0"/>
                    </a:cxn>
                    <a:cxn ang="0">
                      <a:pos x="connsiteX1" y="connsiteY1"/>
                    </a:cxn>
                    <a:cxn ang="0">
                      <a:pos x="connsiteX2" y="connsiteY2"/>
                    </a:cxn>
                    <a:cxn ang="0">
                      <a:pos x="connsiteX3" y="connsiteY3"/>
                    </a:cxn>
                  </a:cxnLst>
                  <a:rect l="l" t="t" r="r" b="b"/>
                  <a:pathLst>
                    <a:path w="194310" h="137160">
                      <a:moveTo>
                        <a:pt x="4286" y="4286"/>
                      </a:moveTo>
                      <a:lnTo>
                        <a:pt x="138017" y="138017"/>
                      </a:lnTo>
                      <a:cubicBezTo>
                        <a:pt x="171736" y="100870"/>
                        <a:pt x="191167" y="54007"/>
                        <a:pt x="193453" y="4286"/>
                      </a:cubicBezTo>
                      <a:lnTo>
                        <a:pt x="4286" y="4286"/>
                      </a:lnTo>
                      <a:close/>
                    </a:path>
                  </a:pathLst>
                </a:custGeom>
                <a:solidFill>
                  <a:srgbClr val="0070C0"/>
                </a:solidFill>
                <a:ln w="9525" cap="flat">
                  <a:noFill/>
                  <a:prstDash val="solid"/>
                  <a:miter/>
                </a:ln>
              </p:spPr>
              <p:txBody>
                <a:bodyPr rtlCol="0" anchor="ctr"/>
                <a:lstStyle/>
                <a:p>
                  <a:endParaRPr lang="en-US"/>
                </a:p>
              </p:txBody>
            </p:sp>
          </p:grpSp>
          <p:grpSp>
            <p:nvGrpSpPr>
              <p:cNvPr id="23" name="Graphic 7" descr="Hierarchy">
                <a:extLst>
                  <a:ext uri="{FF2B5EF4-FFF2-40B4-BE49-F238E27FC236}">
                    <a16:creationId xmlns:a16="http://schemas.microsoft.com/office/drawing/2014/main" id="{F1AE4E6A-9646-4D1C-BE43-142EE2F99F49}"/>
                  </a:ext>
                </a:extLst>
              </p:cNvPr>
              <p:cNvGrpSpPr/>
              <p:nvPr/>
            </p:nvGrpSpPr>
            <p:grpSpPr>
              <a:xfrm>
                <a:off x="1938605" y="3076033"/>
                <a:ext cx="640080" cy="640080"/>
                <a:chOff x="1985659" y="3068237"/>
                <a:chExt cx="548640" cy="548640"/>
              </a:xfrm>
            </p:grpSpPr>
            <p:sp>
              <p:nvSpPr>
                <p:cNvPr id="39" name="Freeform: Shape 38">
                  <a:extLst>
                    <a:ext uri="{FF2B5EF4-FFF2-40B4-BE49-F238E27FC236}">
                      <a16:creationId xmlns:a16="http://schemas.microsoft.com/office/drawing/2014/main" id="{36284AFD-926A-4059-8DA9-800C3372EC89}"/>
                    </a:ext>
                  </a:extLst>
                </p:cNvPr>
                <p:cNvSpPr/>
                <p:nvPr/>
              </p:nvSpPr>
              <p:spPr>
                <a:xfrm>
                  <a:off x="219854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41CDAE-6D11-4BB9-AD14-46C4992DF7C8}"/>
                    </a:ext>
                  </a:extLst>
                </p:cNvPr>
                <p:cNvSpPr/>
                <p:nvPr/>
              </p:nvSpPr>
              <p:spPr>
                <a:xfrm>
                  <a:off x="2198543" y="314396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0070C0"/>
                </a:solidFill>
                <a:ln w="9525" cap="flat">
                  <a:solidFill>
                    <a:schemeClr val="bg2"/>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61F899-C63D-4060-95AE-D129270F58E5}"/>
                    </a:ext>
                  </a:extLst>
                </p:cNvPr>
                <p:cNvSpPr/>
                <p:nvPr/>
              </p:nvSpPr>
              <p:spPr>
                <a:xfrm>
                  <a:off x="20270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DB3FEC-A3D1-4F89-B1B6-F03C4880B298}"/>
                    </a:ext>
                  </a:extLst>
                </p:cNvPr>
                <p:cNvSpPr/>
                <p:nvPr/>
              </p:nvSpPr>
              <p:spPr>
                <a:xfrm>
                  <a:off x="23699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6E89E37-066D-49CB-8692-2E092E30827D}"/>
                    </a:ext>
                  </a:extLst>
                </p:cNvPr>
                <p:cNvSpPr/>
                <p:nvPr/>
              </p:nvSpPr>
              <p:spPr>
                <a:xfrm>
                  <a:off x="2072813" y="3246831"/>
                  <a:ext cx="371475" cy="188595"/>
                </a:xfrm>
                <a:custGeom>
                  <a:avLst/>
                  <a:gdLst>
                    <a:gd name="connsiteX0" fmla="*/ 198596 w 371475"/>
                    <a:gd name="connsiteY0" fmla="*/ 84296 h 188595"/>
                    <a:gd name="connsiteX1" fmla="*/ 198596 w 371475"/>
                    <a:gd name="connsiteY1" fmla="*/ 4286 h 188595"/>
                    <a:gd name="connsiteX2" fmla="*/ 175736 w 371475"/>
                    <a:gd name="connsiteY2" fmla="*/ 4286 h 188595"/>
                    <a:gd name="connsiteX3" fmla="*/ 175736 w 371475"/>
                    <a:gd name="connsiteY3" fmla="*/ 84296 h 188595"/>
                    <a:gd name="connsiteX4" fmla="*/ 4286 w 371475"/>
                    <a:gd name="connsiteY4" fmla="*/ 84296 h 188595"/>
                    <a:gd name="connsiteX5" fmla="*/ 4286 w 371475"/>
                    <a:gd name="connsiteY5" fmla="*/ 187166 h 188595"/>
                    <a:gd name="connsiteX6" fmla="*/ 27146 w 371475"/>
                    <a:gd name="connsiteY6" fmla="*/ 187166 h 188595"/>
                    <a:gd name="connsiteX7" fmla="*/ 27146 w 371475"/>
                    <a:gd name="connsiteY7" fmla="*/ 107156 h 188595"/>
                    <a:gd name="connsiteX8" fmla="*/ 175736 w 371475"/>
                    <a:gd name="connsiteY8" fmla="*/ 107156 h 188595"/>
                    <a:gd name="connsiteX9" fmla="*/ 175736 w 371475"/>
                    <a:gd name="connsiteY9" fmla="*/ 187166 h 188595"/>
                    <a:gd name="connsiteX10" fmla="*/ 198596 w 371475"/>
                    <a:gd name="connsiteY10" fmla="*/ 187166 h 188595"/>
                    <a:gd name="connsiteX11" fmla="*/ 198596 w 371475"/>
                    <a:gd name="connsiteY11" fmla="*/ 107156 h 188595"/>
                    <a:gd name="connsiteX12" fmla="*/ 347186 w 371475"/>
                    <a:gd name="connsiteY12" fmla="*/ 107156 h 188595"/>
                    <a:gd name="connsiteX13" fmla="*/ 347186 w 371475"/>
                    <a:gd name="connsiteY13" fmla="*/ 187166 h 188595"/>
                    <a:gd name="connsiteX14" fmla="*/ 370046 w 371475"/>
                    <a:gd name="connsiteY14" fmla="*/ 187166 h 188595"/>
                    <a:gd name="connsiteX15" fmla="*/ 370046 w 371475"/>
                    <a:gd name="connsiteY15" fmla="*/ 84296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188595">
                      <a:moveTo>
                        <a:pt x="198596" y="84296"/>
                      </a:moveTo>
                      <a:lnTo>
                        <a:pt x="198596" y="4286"/>
                      </a:lnTo>
                      <a:lnTo>
                        <a:pt x="175736" y="4286"/>
                      </a:lnTo>
                      <a:lnTo>
                        <a:pt x="175736" y="84296"/>
                      </a:lnTo>
                      <a:lnTo>
                        <a:pt x="4286" y="84296"/>
                      </a:lnTo>
                      <a:lnTo>
                        <a:pt x="4286" y="187166"/>
                      </a:lnTo>
                      <a:lnTo>
                        <a:pt x="27146" y="187166"/>
                      </a:lnTo>
                      <a:lnTo>
                        <a:pt x="27146" y="107156"/>
                      </a:lnTo>
                      <a:lnTo>
                        <a:pt x="175736" y="107156"/>
                      </a:lnTo>
                      <a:lnTo>
                        <a:pt x="175736" y="187166"/>
                      </a:lnTo>
                      <a:lnTo>
                        <a:pt x="198596" y="187166"/>
                      </a:lnTo>
                      <a:lnTo>
                        <a:pt x="198596" y="107156"/>
                      </a:lnTo>
                      <a:lnTo>
                        <a:pt x="347186" y="107156"/>
                      </a:lnTo>
                      <a:lnTo>
                        <a:pt x="347186" y="187166"/>
                      </a:lnTo>
                      <a:lnTo>
                        <a:pt x="370046" y="187166"/>
                      </a:lnTo>
                      <a:lnTo>
                        <a:pt x="370046" y="84296"/>
                      </a:lnTo>
                      <a:close/>
                    </a:path>
                  </a:pathLst>
                </a:custGeom>
                <a:solidFill>
                  <a:schemeClr val="tx1"/>
                </a:solidFill>
                <a:ln w="9525" cap="flat">
                  <a:solidFill>
                    <a:schemeClr val="bg2"/>
                  </a:solidFill>
                  <a:prstDash val="solid"/>
                  <a:miter/>
                </a:ln>
              </p:spPr>
              <p:txBody>
                <a:bodyPr rtlCol="0" anchor="ctr"/>
                <a:lstStyle/>
                <a:p>
                  <a:endParaRPr lang="en-US"/>
                </a:p>
              </p:txBody>
            </p:sp>
          </p:grpSp>
          <p:sp>
            <p:nvSpPr>
              <p:cNvPr id="46" name="Browser_4" title="Icon of a website or an app window">
                <a:extLst>
                  <a:ext uri="{FF2B5EF4-FFF2-40B4-BE49-F238E27FC236}">
                    <a16:creationId xmlns:a16="http://schemas.microsoft.com/office/drawing/2014/main" id="{9F8CDCBF-426F-4B75-B727-D15F0FB0C519}"/>
                  </a:ext>
                </a:extLst>
              </p:cNvPr>
              <p:cNvSpPr>
                <a:spLocks noChangeAspect="1" noEditPoints="1"/>
              </p:cNvSpPr>
              <p:nvPr/>
            </p:nvSpPr>
            <p:spPr bwMode="auto">
              <a:xfrm>
                <a:off x="2666188" y="3605793"/>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6255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7D168-F2E7-4C75-A435-3E5F926A41C7}"/>
              </a:ext>
            </a:extLst>
          </p:cNvPr>
          <p:cNvSpPr>
            <a:spLocks noGrp="1"/>
          </p:cNvSpPr>
          <p:nvPr>
            <p:ph type="title"/>
          </p:nvPr>
        </p:nvSpPr>
        <p:spPr/>
        <p:txBody>
          <a:bodyPr/>
          <a:lstStyle/>
          <a:p>
            <a:r>
              <a:rPr lang="en-US" dirty="0"/>
              <a:t>Business Process Flow</a:t>
            </a:r>
          </a:p>
        </p:txBody>
      </p:sp>
      <p:sp>
        <p:nvSpPr>
          <p:cNvPr id="11" name="Rectangle 10"/>
          <p:cNvSpPr/>
          <p:nvPr/>
        </p:nvSpPr>
        <p:spPr>
          <a:xfrm>
            <a:off x="373532" y="2033556"/>
            <a:ext cx="4797543" cy="3077766"/>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indicators that tell users where they are in the business process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Reduce the need for training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Configurable to support common line of business methodologies</a:t>
            </a:r>
          </a:p>
        </p:txBody>
      </p:sp>
      <p:grpSp>
        <p:nvGrpSpPr>
          <p:cNvPr id="2" name="Group 1">
            <a:extLst>
              <a:ext uri="{FF2B5EF4-FFF2-40B4-BE49-F238E27FC236}">
                <a16:creationId xmlns:a16="http://schemas.microsoft.com/office/drawing/2014/main" id="{A48EFD3D-C5C3-44AE-8D95-877EA8E3B004}"/>
              </a:ext>
            </a:extLst>
          </p:cNvPr>
          <p:cNvGrpSpPr/>
          <p:nvPr/>
        </p:nvGrpSpPr>
        <p:grpSpPr>
          <a:xfrm>
            <a:off x="5199702" y="1227446"/>
            <a:ext cx="6890398" cy="4403110"/>
            <a:chOff x="5837237" y="1211261"/>
            <a:chExt cx="7029562" cy="4492039"/>
          </a:xfrm>
        </p:grpSpPr>
        <p:pic>
          <p:nvPicPr>
            <p:cNvPr id="10" name="Picture 9">
              <a:extLst>
                <a:ext uri="{FF2B5EF4-FFF2-40B4-BE49-F238E27FC236}">
                  <a16:creationId xmlns:a16="http://schemas.microsoft.com/office/drawing/2014/main" id="{21D9784C-8D2F-400F-9114-22032C340A96}"/>
                </a:ext>
              </a:extLst>
            </p:cNvPr>
            <p:cNvPicPr>
              <a:picLocks noChangeAspect="1"/>
            </p:cNvPicPr>
            <p:nvPr/>
          </p:nvPicPr>
          <p:blipFill>
            <a:blip r:embed="rId3"/>
            <a:stretch>
              <a:fillRect/>
            </a:stretch>
          </p:blipFill>
          <p:spPr>
            <a:xfrm>
              <a:off x="6308097" y="1592262"/>
              <a:ext cx="6082340" cy="3710146"/>
            </a:xfrm>
            <a:prstGeom prst="rect">
              <a:avLst/>
            </a:prstGeom>
          </p:spPr>
        </p:pic>
        <p:pic>
          <p:nvPicPr>
            <p:cNvPr id="8" name="Picture 7">
              <a:extLst>
                <a:ext uri="{FF2B5EF4-FFF2-40B4-BE49-F238E27FC236}">
                  <a16:creationId xmlns:a16="http://schemas.microsoft.com/office/drawing/2014/main" id="{8640D70A-E874-4BB5-9CFA-28EF1A294712}"/>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37237" y="1211261"/>
              <a:ext cx="7029562" cy="4492039"/>
            </a:xfrm>
            <a:prstGeom prst="rect">
              <a:avLst/>
            </a:prstGeom>
          </p:spPr>
        </p:pic>
      </p:grpSp>
      <p:cxnSp>
        <p:nvCxnSpPr>
          <p:cNvPr id="7" name="Straight Connector 6">
            <a:extLst>
              <a:ext uri="{FF2B5EF4-FFF2-40B4-BE49-F238E27FC236}">
                <a16:creationId xmlns:a16="http://schemas.microsoft.com/office/drawing/2014/main" id="{F77DA014-E011-41EF-AA4E-01FDBFC0E8A6}"/>
              </a:ext>
            </a:extLst>
          </p:cNvPr>
          <p:cNvCxnSpPr>
            <a:cxnSpLocks/>
          </p:cNvCxnSpPr>
          <p:nvPr/>
        </p:nvCxnSpPr>
        <p:spPr>
          <a:xfrm>
            <a:off x="5185388" y="20335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3.75E-6 -3.33333E-6 L -3.75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8761B-3DFB-41C6-B5CF-1C3321E0E4B9}"/>
              </a:ext>
            </a:extLst>
          </p:cNvPr>
          <p:cNvSpPr>
            <a:spLocks noGrp="1"/>
          </p:cNvSpPr>
          <p:nvPr>
            <p:ph type="title"/>
          </p:nvPr>
        </p:nvSpPr>
        <p:spPr/>
        <p:txBody>
          <a:bodyPr/>
          <a:lstStyle/>
          <a:p>
            <a:r>
              <a:rPr lang="en-US" dirty="0"/>
              <a:t>Server Side Logic</a:t>
            </a:r>
          </a:p>
        </p:txBody>
      </p:sp>
      <p:sp>
        <p:nvSpPr>
          <p:cNvPr id="11" name="Rectangle 10"/>
          <p:cNvSpPr/>
          <p:nvPr/>
        </p:nvSpPr>
        <p:spPr>
          <a:xfrm>
            <a:off x="234709" y="1813173"/>
            <a:ext cx="5127746" cy="323165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Server-side logic bound to entities, works across all apps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Create calculated and roll up fields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Easily create validation and set field defaults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Update related entities with synchronous workflows</a:t>
            </a:r>
          </a:p>
        </p:txBody>
      </p:sp>
      <p:grpSp>
        <p:nvGrpSpPr>
          <p:cNvPr id="8" name="Group 7">
            <a:extLst>
              <a:ext uri="{FF2B5EF4-FFF2-40B4-BE49-F238E27FC236}">
                <a16:creationId xmlns:a16="http://schemas.microsoft.com/office/drawing/2014/main" id="{7D22BA84-029D-487F-8CC1-0E4DE679C057}"/>
              </a:ext>
            </a:extLst>
          </p:cNvPr>
          <p:cNvGrpSpPr/>
          <p:nvPr/>
        </p:nvGrpSpPr>
        <p:grpSpPr>
          <a:xfrm>
            <a:off x="5573161" y="1338342"/>
            <a:ext cx="6541756" cy="4231117"/>
            <a:chOff x="5483513" y="1161892"/>
            <a:chExt cx="6673879" cy="4316572"/>
          </a:xfrm>
        </p:grpSpPr>
        <p:pic>
          <p:nvPicPr>
            <p:cNvPr id="6" name="Picture 5">
              <a:extLst>
                <a:ext uri="{FF2B5EF4-FFF2-40B4-BE49-F238E27FC236}">
                  <a16:creationId xmlns:a16="http://schemas.microsoft.com/office/drawing/2014/main" id="{2BD655FF-B5B2-46CE-A51F-E2B7FE2B3D9F}"/>
                </a:ext>
              </a:extLst>
            </p:cNvPr>
            <p:cNvPicPr>
              <a:picLocks noChangeAspect="1"/>
            </p:cNvPicPr>
            <p:nvPr/>
          </p:nvPicPr>
          <p:blipFill>
            <a:blip r:embed="rId3"/>
            <a:stretch>
              <a:fillRect/>
            </a:stretch>
          </p:blipFill>
          <p:spPr>
            <a:xfrm>
              <a:off x="5913437" y="1516062"/>
              <a:ext cx="5806064" cy="36496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3513" y="1161892"/>
              <a:ext cx="6673879" cy="4316572"/>
            </a:xfrm>
            <a:prstGeom prst="rect">
              <a:avLst/>
            </a:prstGeom>
          </p:spPr>
        </p:pic>
        <p:pic>
          <p:nvPicPr>
            <p:cNvPr id="2" name="Picture 1">
              <a:extLst>
                <a:ext uri="{FF2B5EF4-FFF2-40B4-BE49-F238E27FC236}">
                  <a16:creationId xmlns:a16="http://schemas.microsoft.com/office/drawing/2014/main" id="{71F0ABA2-B2D9-432E-8ECA-25B4CEE48A9E}"/>
                </a:ext>
              </a:extLst>
            </p:cNvPr>
            <p:cNvPicPr>
              <a:picLocks noChangeAspect="1"/>
            </p:cNvPicPr>
            <p:nvPr/>
          </p:nvPicPr>
          <p:blipFill>
            <a:blip r:embed="rId5"/>
            <a:stretch>
              <a:fillRect/>
            </a:stretch>
          </p:blipFill>
          <p:spPr>
            <a:xfrm>
              <a:off x="6841633" y="2706121"/>
              <a:ext cx="3957638" cy="1582281"/>
            </a:xfrm>
            <a:prstGeom prst="rect">
              <a:avLst/>
            </a:prstGeom>
          </p:spPr>
        </p:pic>
      </p:grpSp>
      <p:cxnSp>
        <p:nvCxnSpPr>
          <p:cNvPr id="9" name="Straight Connector 8">
            <a:extLst>
              <a:ext uri="{FF2B5EF4-FFF2-40B4-BE49-F238E27FC236}">
                <a16:creationId xmlns:a16="http://schemas.microsoft.com/office/drawing/2014/main" id="{8AC8E997-E4F9-4501-950D-A3C1E49E98D5}"/>
              </a:ext>
            </a:extLst>
          </p:cNvPr>
          <p:cNvCxnSpPr>
            <a:cxnSpLocks/>
          </p:cNvCxnSpPr>
          <p:nvPr/>
        </p:nvCxnSpPr>
        <p:spPr>
          <a:xfrm>
            <a:off x="5520747" y="2036483"/>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2.70833E-6 0 L 2.70833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396" y="1854034"/>
            <a:ext cx="6541756" cy="3932350"/>
          </a:xfrm>
          <a:prstGeom prst="rect">
            <a:avLst/>
          </a:prstGeom>
        </p:spPr>
      </p:pic>
      <p:pic>
        <p:nvPicPr>
          <p:cNvPr id="2" name="Picture 1">
            <a:extLst>
              <a:ext uri="{FF2B5EF4-FFF2-40B4-BE49-F238E27FC236}">
                <a16:creationId xmlns:a16="http://schemas.microsoft.com/office/drawing/2014/main" id="{F759F6B5-D6FE-4C78-8D1F-8441DD9003A2}"/>
              </a:ext>
            </a:extLst>
          </p:cNvPr>
          <p:cNvPicPr>
            <a:picLocks noChangeAspect="1"/>
          </p:cNvPicPr>
          <p:nvPr/>
        </p:nvPicPr>
        <p:blipFill>
          <a:blip r:embed="rId4"/>
          <a:stretch>
            <a:fillRect/>
          </a:stretch>
        </p:blipFill>
        <p:spPr>
          <a:xfrm>
            <a:off x="5797235" y="2350577"/>
            <a:ext cx="5484851" cy="3062350"/>
          </a:xfrm>
          <a:prstGeom prst="rect">
            <a:avLst/>
          </a:prstGeom>
        </p:spPr>
      </p:pic>
      <p:sp>
        <p:nvSpPr>
          <p:cNvPr id="6" name="Rectangle 5">
            <a:extLst>
              <a:ext uri="{FF2B5EF4-FFF2-40B4-BE49-F238E27FC236}">
                <a16:creationId xmlns:a16="http://schemas.microsoft.com/office/drawing/2014/main" id="{FB88493F-5838-446F-9B3B-4CCD30900C5B}"/>
              </a:ext>
            </a:extLst>
          </p:cNvPr>
          <p:cNvSpPr/>
          <p:nvPr/>
        </p:nvSpPr>
        <p:spPr>
          <a:xfrm>
            <a:off x="269756" y="1854034"/>
            <a:ext cx="4821330" cy="375487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Robust solution framework for application install and updates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Studio integrated developer toolkit</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Odata</a:t>
            </a:r>
            <a:r>
              <a:rPr lang="en-US" sz="2400" dirty="0">
                <a:solidFill>
                  <a:srgbClr val="505050"/>
                </a:solidFill>
                <a:latin typeface="Segoe UI Light"/>
                <a:cs typeface="Segoe UI Light" panose="020B0502040204020203" pitchFamily="34" charset="0"/>
              </a:rPr>
              <a:t> web API</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.Net</a:t>
            </a:r>
            <a:r>
              <a:rPr lang="en-US" sz="2400" dirty="0">
                <a:solidFill>
                  <a:srgbClr val="505050"/>
                </a:solidFill>
                <a:latin typeface="Segoe UI Light"/>
                <a:cs typeface="Segoe UI Light" panose="020B0502040204020203" pitchFamily="34" charset="0"/>
              </a:rPr>
              <a:t> SDK</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Sandbox instances for ALM operations</a:t>
            </a:r>
          </a:p>
        </p:txBody>
      </p:sp>
      <p:sp>
        <p:nvSpPr>
          <p:cNvPr id="4" name="Title 3">
            <a:extLst>
              <a:ext uri="{FF2B5EF4-FFF2-40B4-BE49-F238E27FC236}">
                <a16:creationId xmlns:a16="http://schemas.microsoft.com/office/drawing/2014/main" id="{A381F34D-DF97-4DE1-BCE3-5E7EB7E1C705}"/>
              </a:ext>
            </a:extLst>
          </p:cNvPr>
          <p:cNvSpPr>
            <a:spLocks noGrp="1"/>
          </p:cNvSpPr>
          <p:nvPr>
            <p:ph type="title"/>
          </p:nvPr>
        </p:nvSpPr>
        <p:spPr/>
        <p:txBody>
          <a:bodyPr/>
          <a:lstStyle/>
          <a:p>
            <a:r>
              <a:rPr lang="en-US" dirty="0"/>
              <a:t>Developer Capabilities</a:t>
            </a:r>
          </a:p>
        </p:txBody>
      </p:sp>
      <p:cxnSp>
        <p:nvCxnSpPr>
          <p:cNvPr id="7" name="Straight Connector 6">
            <a:extLst>
              <a:ext uri="{FF2B5EF4-FFF2-40B4-BE49-F238E27FC236}">
                <a16:creationId xmlns:a16="http://schemas.microsoft.com/office/drawing/2014/main" id="{7FD852E1-49A8-4C24-AC2D-5E0E3903A722}"/>
              </a:ext>
            </a:extLst>
          </p:cNvPr>
          <p:cNvCxnSpPr>
            <a:cxnSpLocks/>
          </p:cNvCxnSpPr>
          <p:nvPr/>
        </p:nvCxnSpPr>
        <p:spPr>
          <a:xfrm>
            <a:off x="50910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5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1.66667E-6 -1.48148E-6 L -1.66667E-6 0.25 " pathEditMode="relative" rAng="0" ptsTypes="AA">
                                      <p:cBhvr>
                                        <p:cTn id="9" dur="750" spd="-100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8BF5-B6E1-4822-9EB5-5046D7C0C6D2}"/>
              </a:ext>
            </a:extLst>
          </p:cNvPr>
          <p:cNvSpPr>
            <a:spLocks noGrp="1"/>
          </p:cNvSpPr>
          <p:nvPr>
            <p:ph type="title"/>
          </p:nvPr>
        </p:nvSpPr>
        <p:spPr>
          <a:xfrm>
            <a:off x="588263" y="457200"/>
            <a:ext cx="11018520" cy="984885"/>
          </a:xfrm>
        </p:spPr>
        <p:txBody>
          <a:bodyPr/>
          <a:lstStyle/>
          <a:p>
            <a:r>
              <a:rPr lang="en-US" sz="3200" dirty="0"/>
              <a:t>Canvas apps and Model-driven apps are complementary to each other</a:t>
            </a:r>
          </a:p>
        </p:txBody>
      </p:sp>
      <p:graphicFrame>
        <p:nvGraphicFramePr>
          <p:cNvPr id="3" name="Table 2">
            <a:extLst>
              <a:ext uri="{FF2B5EF4-FFF2-40B4-BE49-F238E27FC236}">
                <a16:creationId xmlns:a16="http://schemas.microsoft.com/office/drawing/2014/main" id="{083C3BC3-56D6-49A8-A760-279E0FC4A835}"/>
              </a:ext>
            </a:extLst>
          </p:cNvPr>
          <p:cNvGraphicFramePr>
            <a:graphicFrameLocks noGrp="1"/>
          </p:cNvGraphicFramePr>
          <p:nvPr/>
        </p:nvGraphicFramePr>
        <p:xfrm>
          <a:off x="588263" y="1626401"/>
          <a:ext cx="10897004" cy="4917835"/>
        </p:xfrm>
        <a:graphic>
          <a:graphicData uri="http://schemas.openxmlformats.org/drawingml/2006/table">
            <a:tbl>
              <a:tblPr firstRow="1" bandRow="1">
                <a:tableStyleId>{5C22544A-7EE6-4342-B048-85BDC9FD1C3A}</a:tableStyleId>
              </a:tblPr>
              <a:tblGrid>
                <a:gridCol w="5448502">
                  <a:extLst>
                    <a:ext uri="{9D8B030D-6E8A-4147-A177-3AD203B41FA5}">
                      <a16:colId xmlns:a16="http://schemas.microsoft.com/office/drawing/2014/main" val="2751554691"/>
                    </a:ext>
                  </a:extLst>
                </a:gridCol>
                <a:gridCol w="5448502">
                  <a:extLst>
                    <a:ext uri="{9D8B030D-6E8A-4147-A177-3AD203B41FA5}">
                      <a16:colId xmlns:a16="http://schemas.microsoft.com/office/drawing/2014/main" val="351064109"/>
                    </a:ext>
                  </a:extLst>
                </a:gridCol>
              </a:tblGrid>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Canvas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Model Driven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80074289"/>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User Experience or Data</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Data Model (schema)</a:t>
                      </a:r>
                    </a:p>
                  </a:txBody>
                  <a:tcPr marL="68580" marR="68580" marT="0" marB="0" anchor="ctr"/>
                </a:tc>
                <a:extLst>
                  <a:ext uri="{0D108BD9-81ED-4DB2-BD59-A6C34878D82A}">
                    <a16:rowId xmlns:a16="http://schemas.microsoft.com/office/drawing/2014/main" val="124371023"/>
                  </a:ext>
                </a:extLst>
              </a:tr>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Build visually appealing, pixel-perfect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Component-driven approach to app building</a:t>
                      </a:r>
                    </a:p>
                  </a:txBody>
                  <a:tcPr marL="68580" marR="68580" marT="0" marB="0" anchor="ctr"/>
                </a:tc>
                <a:extLst>
                  <a:ext uri="{0D108BD9-81ED-4DB2-BD59-A6C34878D82A}">
                    <a16:rowId xmlns:a16="http://schemas.microsoft.com/office/drawing/2014/main" val="3433734917"/>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concepts like screens, controls, formulae, connections</a:t>
                      </a:r>
                      <a:endParaRPr lang="en-US" sz="1600" dirty="0">
                        <a:effectLst/>
                        <a:latin typeface="Calibri" panose="020F0502020204030204" pitchFamily="34" charset="0"/>
                        <a:ea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components like site maps, entities, forms, views, charts, dashboards, business process flows</a:t>
                      </a:r>
                      <a:endParaRPr lang="en-US" sz="1600" dirty="0">
                        <a:effectLst/>
                        <a:latin typeface="Calibri" panose="020F0502020204030204" pitchFamily="34" charset="0"/>
                        <a:ea typeface="Calibri" panose="020F0502020204030204" pitchFamily="34" charset="0"/>
                      </a:endParaRPr>
                    </a:p>
                  </a:txBody>
                  <a:tcPr marL="68580" marR="68580" marT="9525" marB="0" anchor="ctr"/>
                </a:tc>
                <a:extLst>
                  <a:ext uri="{0D108BD9-81ED-4DB2-BD59-A6C34878D82A}">
                    <a16:rowId xmlns:a16="http://schemas.microsoft.com/office/drawing/2014/main" val="3420614281"/>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Separate mobile and tablet app creation experiences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Responsive web &amp; mobile apps out of the box </a:t>
                      </a:r>
                    </a:p>
                  </a:txBody>
                  <a:tcPr marL="68580" marR="68580" marT="0" marB="0" anchor="ctr"/>
                </a:tc>
                <a:extLst>
                  <a:ext uri="{0D108BD9-81ED-4DB2-BD59-A6C34878D82A}">
                    <a16:rowId xmlns:a16="http://schemas.microsoft.com/office/drawing/2014/main" val="131464563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mash-up apps using data from multiple data sources using the 200+ connectors or custom connectors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apps using entities and virtual-entities in CDS for Apps </a:t>
                      </a:r>
                    </a:p>
                  </a:txBody>
                  <a:tcPr marL="68580" marR="68580" marT="0" marB="0" anchor="ctr"/>
                </a:tc>
                <a:extLst>
                  <a:ext uri="{0D108BD9-81ED-4DB2-BD59-A6C34878D82A}">
                    <a16:rowId xmlns:a16="http://schemas.microsoft.com/office/drawing/2014/main" val="687456257"/>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any PowerApps license (Office 365/P1-P2 or Dynamics 365)</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Only PowerApps Plan 2 or Dynamics 365 Enterprise license</a:t>
                      </a:r>
                    </a:p>
                  </a:txBody>
                  <a:tcPr marL="68580" marR="68580" marT="0" marB="0" anchor="ctr"/>
                </a:tc>
                <a:extLst>
                  <a:ext uri="{0D108BD9-81ED-4DB2-BD59-A6C34878D82A}">
                    <a16:rowId xmlns:a16="http://schemas.microsoft.com/office/drawing/2014/main" val="161021895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building task-focused apps for a specific personas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back-office scenarios involving complex business processes</a:t>
                      </a:r>
                    </a:p>
                  </a:txBody>
                  <a:tcPr marL="68580" marR="68580" marT="0" marB="0" anchor="ctr"/>
                </a:tc>
                <a:extLst>
                  <a:ext uri="{0D108BD9-81ED-4DB2-BD59-A6C34878D82A}">
                    <a16:rowId xmlns:a16="http://schemas.microsoft.com/office/drawing/2014/main" val="4216539751"/>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Security and access for the data is managed on the data-source chosen</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Add role-based security and row-level security to your data</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extLst>
                  <a:ext uri="{0D108BD9-81ED-4DB2-BD59-A6C34878D82A}">
                    <a16:rowId xmlns:a16="http://schemas.microsoft.com/office/drawing/2014/main" val="3972489881"/>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entities stored in CDS for Apps through CDS connector (P1/P2 required)</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Business Process Flows, code add-ins &amp; real-time workflows </a:t>
                      </a:r>
                    </a:p>
                  </a:txBody>
                  <a:tcPr marL="68580" marR="68580" marT="0" marB="0" anchor="ctr"/>
                </a:tc>
                <a:extLst>
                  <a:ext uri="{0D108BD9-81ED-4DB2-BD59-A6C34878D82A}">
                    <a16:rowId xmlns:a16="http://schemas.microsoft.com/office/drawing/2014/main" val="3756356247"/>
                  </a:ext>
                </a:extLst>
              </a:tr>
            </a:tbl>
          </a:graphicData>
        </a:graphic>
      </p:graphicFrame>
    </p:spTree>
    <p:extLst>
      <p:ext uri="{BB962C8B-B14F-4D97-AF65-F5344CB8AC3E}">
        <p14:creationId xmlns:p14="http://schemas.microsoft.com/office/powerpoint/2010/main" val="3593058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idx="4294967295"/>
          </p:nvPr>
        </p:nvSpPr>
        <p:spPr>
          <a:xfrm>
            <a:off x="1174750" y="457200"/>
            <a:ext cx="11017250" cy="55403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5" name="Text Placeholder 4">
            <a:extLst>
              <a:ext uri="{FF2B5EF4-FFF2-40B4-BE49-F238E27FC236}">
                <a16:creationId xmlns:a16="http://schemas.microsoft.com/office/drawing/2014/main" id="{A10A9AE5-6776-4C30-B1D9-F218040131CE}"/>
              </a:ext>
            </a:extLst>
          </p:cNvPr>
          <p:cNvSpPr>
            <a:spLocks noGrp="1"/>
          </p:cNvSpPr>
          <p:nvPr>
            <p:ph type="body" sz="quarter" idx="4294967295"/>
          </p:nvPr>
        </p:nvSpPr>
        <p:spPr>
          <a:xfrm>
            <a:off x="0" y="1806575"/>
            <a:ext cx="4341813" cy="2327275"/>
          </a:xfrm>
        </p:spPr>
        <p:txBody>
          <a:bodyPr/>
          <a:lstStyle/>
          <a:p>
            <a:pPr marL="514350" indent="-514350">
              <a:buFont typeface="+mj-lt"/>
              <a:buAutoNum type="arabicPeriod"/>
            </a:pPr>
            <a:r>
              <a:rPr lang="en-US" dirty="0"/>
              <a:t>Switch design mode to Model-driven</a:t>
            </a:r>
          </a:p>
          <a:p>
            <a:pPr marL="514350" indent="-514350">
              <a:buFont typeface="+mj-lt"/>
              <a:buAutoNum type="arabicPeriod"/>
            </a:pPr>
            <a:r>
              <a:rPr lang="en-US" dirty="0"/>
              <a:t>Explore sample apps</a:t>
            </a:r>
          </a:p>
          <a:p>
            <a:pPr marL="514350" indent="-514350">
              <a:buFont typeface="+mj-lt"/>
              <a:buAutoNum type="arabicPeriod"/>
            </a:pPr>
            <a:r>
              <a:rPr lang="en-US" dirty="0"/>
              <a:t>Create new Model-driven apps</a:t>
            </a:r>
          </a:p>
        </p:txBody>
      </p:sp>
      <p:pic>
        <p:nvPicPr>
          <p:cNvPr id="7" name="Picture 6">
            <a:extLst>
              <a:ext uri="{FF2B5EF4-FFF2-40B4-BE49-F238E27FC236}">
                <a16:creationId xmlns:a16="http://schemas.microsoft.com/office/drawing/2014/main" id="{B2477FC0-9EE9-456E-A2EE-E18E8AD3BFB5}"/>
              </a:ext>
            </a:extLst>
          </p:cNvPr>
          <p:cNvPicPr>
            <a:picLocks noChangeAspect="1"/>
          </p:cNvPicPr>
          <p:nvPr/>
        </p:nvPicPr>
        <p:blipFill>
          <a:blip r:embed="rId3"/>
          <a:stretch>
            <a:fillRect/>
          </a:stretch>
        </p:blipFill>
        <p:spPr>
          <a:xfrm>
            <a:off x="5145393" y="1806378"/>
            <a:ext cx="6892552" cy="3245243"/>
          </a:xfrm>
          <a:prstGeom prst="rect">
            <a:avLst/>
          </a:prstGeom>
          <a:solidFill>
            <a:schemeClr val="accent2"/>
          </a:solidFill>
        </p:spPr>
      </p:pic>
    </p:spTree>
    <p:extLst>
      <p:ext uri="{BB962C8B-B14F-4D97-AF65-F5344CB8AC3E}">
        <p14:creationId xmlns:p14="http://schemas.microsoft.com/office/powerpoint/2010/main" val="236368461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Data</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4635445"/>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sz="1400">
                          <a:effectLst/>
                        </a:rPr>
                        <a:t>Component</a:t>
                      </a:r>
                      <a:endParaRPr lang="en-US" sz="1400" b="0">
                        <a:effectLst/>
                        <a:latin typeface="+mn-lt"/>
                      </a:endParaRPr>
                    </a:p>
                  </a:txBody>
                  <a:tcPr anchor="ctr"/>
                </a:tc>
                <a:tc>
                  <a:txBody>
                    <a:bodyPr/>
                    <a:lstStyle/>
                    <a:p>
                      <a:pPr algn="l" fontAlgn="b"/>
                      <a:r>
                        <a:rPr lang="en-US" sz="1400">
                          <a:effectLst/>
                        </a:rPr>
                        <a:t>Description</a:t>
                      </a:r>
                      <a:endParaRPr lang="en-US" sz="1400" b="0">
                        <a:effectLst/>
                        <a:latin typeface="+mn-lt"/>
                      </a:endParaRPr>
                    </a:p>
                  </a:txBody>
                  <a:tcPr anchor="ctr"/>
                </a:tc>
                <a:tc>
                  <a:txBody>
                    <a:bodyPr/>
                    <a:lstStyle/>
                    <a:p>
                      <a:pPr algn="l" fontAlgn="b"/>
                      <a:r>
                        <a:rPr lang="en-US" sz="1400" dirty="0">
                          <a:effectLst/>
                        </a:rPr>
                        <a:t>Designer</a:t>
                      </a:r>
                      <a:endParaRPr lang="en-US" sz="1400" b="0" dirty="0">
                        <a:effectLst/>
                        <a:latin typeface="+mn-lt"/>
                      </a:endParaRPr>
                    </a:p>
                  </a:txBody>
                  <a:tcPr anchor="ctr"/>
                </a:tc>
                <a:extLst>
                  <a:ext uri="{0D108BD9-81ED-4DB2-BD59-A6C34878D82A}">
                    <a16:rowId xmlns:a16="http://schemas.microsoft.com/office/drawing/2014/main" val="137642946"/>
                  </a:ext>
                </a:extLst>
              </a:tr>
              <a:tr h="724424">
                <a:tc>
                  <a:txBody>
                    <a:bodyPr/>
                    <a:lstStyle/>
                    <a:p>
                      <a:pPr fontAlgn="t"/>
                      <a:r>
                        <a:rPr lang="en-US" sz="1400">
                          <a:effectLst/>
                        </a:rPr>
                        <a:t>Entity</a:t>
                      </a:r>
                      <a:endParaRPr lang="en-US" sz="1400">
                        <a:effectLst/>
                        <a:latin typeface="+mn-lt"/>
                      </a:endParaRPr>
                    </a:p>
                  </a:txBody>
                  <a:tcPr/>
                </a:tc>
                <a:tc>
                  <a:txBody>
                    <a:bodyPr/>
                    <a:lstStyle/>
                    <a:p>
                      <a:pPr fontAlgn="t"/>
                      <a:r>
                        <a:rPr lang="en-US" sz="1400" dirty="0">
                          <a:effectLst/>
                        </a:rPr>
                        <a:t>An item with properties that you track, such as a contact or account. Many standard entities are available. You can customize a non-system standard entity (production entity) or create a custom entity from scratch.</a:t>
                      </a:r>
                      <a:endParaRPr lang="en-US" sz="1400" dirty="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463736077"/>
                  </a:ext>
                </a:extLst>
              </a:tr>
              <a:tr h="1059834">
                <a:tc>
                  <a:txBody>
                    <a:bodyPr/>
                    <a:lstStyle/>
                    <a:p>
                      <a:pPr fontAlgn="t"/>
                      <a:r>
                        <a:rPr lang="en-US" sz="1400">
                          <a:effectLst/>
                        </a:rPr>
                        <a:t>Field</a:t>
                      </a:r>
                      <a:endParaRPr lang="en-US" sz="1400">
                        <a:effectLst/>
                        <a:latin typeface="+mn-lt"/>
                      </a:endParaRPr>
                    </a:p>
                  </a:txBody>
                  <a:tcPr/>
                </a:tc>
                <a:tc>
                  <a:txBody>
                    <a:bodyPr/>
                    <a:lstStyle/>
                    <a:p>
                      <a:pPr fontAlgn="t"/>
                      <a:r>
                        <a:rPr lang="en-US" sz="1400" dirty="0">
                          <a:effectLst/>
                        </a:rPr>
                        <a:t>A property that is associated with an entity. A field is defined by a data type, which determines the type of data that can be entered or selected. Examples include text, number, date and time, currency, or lookup (creates a relationship with another entity). Fields typically are used with forms, views, and searches.</a:t>
                      </a:r>
                      <a:endParaRPr lang="en-US" sz="1400" dirty="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1037080764"/>
                  </a:ext>
                </a:extLst>
              </a:tr>
              <a:tr h="1059834">
                <a:tc>
                  <a:txBody>
                    <a:bodyPr/>
                    <a:lstStyle/>
                    <a:p>
                      <a:pPr fontAlgn="t"/>
                      <a:r>
                        <a:rPr lang="en-US" sz="1400" dirty="0">
                          <a:effectLst/>
                        </a:rPr>
                        <a:t>Relationship</a:t>
                      </a:r>
                      <a:endParaRPr lang="en-US" sz="1400" dirty="0">
                        <a:effectLst/>
                        <a:latin typeface="+mn-lt"/>
                      </a:endParaRPr>
                    </a:p>
                  </a:txBody>
                  <a:tcPr/>
                </a:tc>
                <a:tc>
                  <a:txBody>
                    <a:bodyPr/>
                    <a:lstStyle/>
                    <a:p>
                      <a:pPr fontAlgn="t"/>
                      <a:r>
                        <a:rPr lang="en-US" sz="1400" dirty="0">
                          <a:effectLst/>
                        </a:rPr>
                        <a:t>Entity relationships define how entities can be related to each other. There are 1:N (one-to-many), N:1 (many-to-one), and N:N (many-to-many) types of relationships . For example, adding a lookup field to an entity creates a new 1:N relationship between the two entities and lets you put that lookup field on a form.</a:t>
                      </a:r>
                      <a:endParaRPr lang="en-US" sz="1400" dirty="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3979054187"/>
                  </a:ext>
                </a:extLst>
              </a:tr>
              <a:tr h="1395243">
                <a:tc>
                  <a:txBody>
                    <a:bodyPr/>
                    <a:lstStyle/>
                    <a:p>
                      <a:pPr fontAlgn="t"/>
                      <a:r>
                        <a:rPr lang="en-US" sz="1400">
                          <a:effectLst/>
                        </a:rPr>
                        <a:t>Option set field</a:t>
                      </a:r>
                      <a:endParaRPr lang="en-US" sz="1400">
                        <a:effectLst/>
                        <a:latin typeface="+mn-lt"/>
                      </a:endParaRPr>
                    </a:p>
                  </a:txBody>
                  <a:tcPr/>
                </a:tc>
                <a:tc>
                  <a:txBody>
                    <a:bodyPr/>
                    <a:lstStyle/>
                    <a:p>
                      <a:pPr fontAlgn="t"/>
                      <a:r>
                        <a:rPr lang="en-US" sz="1400">
                          <a:effectLst/>
                        </a:rPr>
                        <a:t>This is a special type of field, which provides the user a set of predetermined options. Each option has a number value and label. When added to a form, this field displays a control for the user to select an option. There are two kinds of option sets; option sets, where the user can only select one option, and multi-select options sets, which allow more than one selection.</a:t>
                      </a:r>
                      <a:endParaRPr lang="en-US" sz="1400">
                        <a:effectLst/>
                        <a:latin typeface="+mn-lt"/>
                      </a:endParaRPr>
                    </a:p>
                  </a:txBody>
                  <a:tcPr/>
                </a:tc>
                <a:tc>
                  <a:txBody>
                    <a:bodyPr/>
                    <a:lstStyle/>
                    <a:p>
                      <a:pPr fontAlgn="t"/>
                      <a:r>
                        <a:rPr lang="en-US" sz="1400" dirty="0">
                          <a:effectLst/>
                        </a:rPr>
                        <a:t>PowerApps option set designer</a:t>
                      </a:r>
                      <a:endParaRPr lang="en-US" sz="1400" dirty="0">
                        <a:effectLst/>
                        <a:latin typeface="+mn-lt"/>
                      </a:endParaRP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2037595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ity Details">
            <a:extLst>
              <a:ext uri="{FF2B5EF4-FFF2-40B4-BE49-F238E27FC236}">
                <a16:creationId xmlns:a16="http://schemas.microsoft.com/office/drawing/2014/main" id="{CEDB6571-3130-4FB5-B7DD-1CF5FADD9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50" y="48768"/>
            <a:ext cx="10060516"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Entity Details">
            <a:extLst>
              <a:ext uri="{FF2B5EF4-FFF2-40B4-BE49-F238E27FC236}">
                <a16:creationId xmlns:a16="http://schemas.microsoft.com/office/drawing/2014/main" id="{2BE7D5E9-2D41-401A-88D6-E1A2E0B6F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231648"/>
            <a:ext cx="10020513"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New Field">
            <a:extLst>
              <a:ext uri="{FF2B5EF4-FFF2-40B4-BE49-F238E27FC236}">
                <a16:creationId xmlns:a16="http://schemas.microsoft.com/office/drawing/2014/main" id="{7B33CDCB-2F4A-4E5B-997D-0EE4A977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 y="414528"/>
            <a:ext cx="10053107"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02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1000"/>
                                        <p:tgtEl>
                                          <p:spTgt spid="5126"/>
                                        </p:tgtEl>
                                      </p:cBhvr>
                                    </p:animEffect>
                                    <p:anim calcmode="lin" valueType="num">
                                      <p:cBhvr>
                                        <p:cTn id="8" dur="1000" fill="hold"/>
                                        <p:tgtEl>
                                          <p:spTgt spid="5126"/>
                                        </p:tgtEl>
                                        <p:attrNameLst>
                                          <p:attrName>ppt_x</p:attrName>
                                        </p:attrNameLst>
                                      </p:cBhvr>
                                      <p:tavLst>
                                        <p:tav tm="0">
                                          <p:val>
                                            <p:strVal val="#ppt_x"/>
                                          </p:val>
                                        </p:tav>
                                        <p:tav tm="100000">
                                          <p:val>
                                            <p:strVal val="#ppt_x"/>
                                          </p:val>
                                        </p:tav>
                                      </p:tavLst>
                                    </p:anim>
                                    <p:anim calcmode="lin" valueType="num">
                                      <p:cBhvr>
                                        <p:cTn id="9"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8"/>
                                        </p:tgtEl>
                                        <p:attrNameLst>
                                          <p:attrName>style.visibility</p:attrName>
                                        </p:attrNameLst>
                                      </p:cBhvr>
                                      <p:to>
                                        <p:strVal val="visible"/>
                                      </p:to>
                                    </p:set>
                                    <p:animEffect transition="in" filter="fade">
                                      <p:cBhvr>
                                        <p:cTn id="14" dur="1000"/>
                                        <p:tgtEl>
                                          <p:spTgt spid="5128"/>
                                        </p:tgtEl>
                                      </p:cBhvr>
                                    </p:animEffect>
                                    <p:anim calcmode="lin" valueType="num">
                                      <p:cBhvr>
                                        <p:cTn id="15" dur="1000" fill="hold"/>
                                        <p:tgtEl>
                                          <p:spTgt spid="5128"/>
                                        </p:tgtEl>
                                        <p:attrNameLst>
                                          <p:attrName>ppt_x</p:attrName>
                                        </p:attrNameLst>
                                      </p:cBhvr>
                                      <p:tavLst>
                                        <p:tav tm="0">
                                          <p:val>
                                            <p:strVal val="#ppt_x"/>
                                          </p:val>
                                        </p:tav>
                                        <p:tav tm="100000">
                                          <p:val>
                                            <p:strVal val="#ppt_x"/>
                                          </p:val>
                                        </p:tav>
                                      </p:tavLst>
                                    </p:anim>
                                    <p:anim calcmode="lin" valueType="num">
                                      <p:cBhvr>
                                        <p:cTn id="16"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479376" y="764704"/>
            <a:ext cx="3544560" cy="923330"/>
          </a:xfrm>
          <a:prstGeom prst="rect">
            <a:avLst/>
          </a:prstGeom>
        </p:spPr>
        <p:txBody>
          <a:bodyPr wrap="none">
            <a:spAutoFit/>
          </a:bodyPr>
          <a:lstStyle/>
          <a:p>
            <a:pPr marL="342900" indent="-342900">
              <a:buFont typeface="+mj-lt"/>
              <a:buAutoNum type="arabicPeriod"/>
            </a:pPr>
            <a:r>
              <a:rPr lang="de-DE" dirty="0">
                <a:latin typeface="Segoe UI Semilight" panose="020B0402040204020203" pitchFamily="34" charset="0"/>
                <a:cs typeface="Segoe UI Semilight" panose="020B0402040204020203" pitchFamily="34" charset="0"/>
                <a:hlinkClick r:id="rId2"/>
              </a:rPr>
              <a:t>https://make.powerapps.com</a:t>
            </a:r>
            <a:r>
              <a:rPr lang="de-DE" dirty="0" smtClean="0">
                <a:latin typeface="Segoe UI Semilight" panose="020B0402040204020203" pitchFamily="34" charset="0"/>
                <a:cs typeface="Segoe UI Semilight" panose="020B0402040204020203" pitchFamily="34" charset="0"/>
                <a:hlinkClick r:id="rId2"/>
              </a:rPr>
              <a:t>/</a:t>
            </a:r>
            <a:endParaRPr lang="de-DE" dirty="0" smtClean="0">
              <a:latin typeface="Segoe UI Semilight" panose="020B0402040204020203" pitchFamily="34" charset="0"/>
              <a:cs typeface="Segoe UI Semilight" panose="020B0402040204020203" pitchFamily="34" charset="0"/>
            </a:endParaRPr>
          </a:p>
          <a:p>
            <a:pPr marL="342900" indent="-342900">
              <a:buFont typeface="+mj-lt"/>
              <a:buAutoNum type="arabicPeriod"/>
            </a:pPr>
            <a:r>
              <a:rPr lang="de-DE" dirty="0">
                <a:latin typeface="Segoe UI Semilight" panose="020B0402040204020203" pitchFamily="34" charset="0"/>
                <a:cs typeface="Segoe UI Semilight" panose="020B0402040204020203" pitchFamily="34" charset="0"/>
                <a:hlinkClick r:id="rId3"/>
              </a:rPr>
              <a:t>https://bit.ly/3MGcY13</a:t>
            </a:r>
            <a:endParaRPr lang="de-DE" dirty="0">
              <a:latin typeface="Segoe UI Semilight" panose="020B0402040204020203" pitchFamily="34" charset="0"/>
              <a:cs typeface="Segoe UI Semilight" panose="020B0402040204020203" pitchFamily="34" charset="0"/>
            </a:endParaRPr>
          </a:p>
          <a:p>
            <a:endParaRPr lang="de-DE" dirty="0"/>
          </a:p>
        </p:txBody>
      </p:sp>
    </p:spTree>
    <p:extLst>
      <p:ext uri="{BB962C8B-B14F-4D97-AF65-F5344CB8AC3E}">
        <p14:creationId xmlns:p14="http://schemas.microsoft.com/office/powerpoint/2010/main" val="12561500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UI</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335437"/>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b="1" dirty="0">
                          <a:effectLst/>
                          <a:latin typeface="+mn-lt"/>
                        </a:rPr>
                        <a:t>Component</a:t>
                      </a:r>
                    </a:p>
                  </a:txBody>
                  <a:tcPr marL="152400" marR="152400" marT="114300" marB="114300" anchor="b"/>
                </a:tc>
                <a:tc>
                  <a:txBody>
                    <a:bodyPr/>
                    <a:lstStyle/>
                    <a:p>
                      <a:pPr algn="l" fontAlgn="b"/>
                      <a:r>
                        <a:rPr lang="en-US" b="1">
                          <a:effectLst/>
                          <a:latin typeface="+mn-lt"/>
                        </a:rPr>
                        <a:t>Description</a:t>
                      </a:r>
                    </a:p>
                  </a:txBody>
                  <a:tcPr marL="152400" marR="152400" marT="114300" marB="114300" anchor="b"/>
                </a:tc>
                <a:tc>
                  <a:txBody>
                    <a:bodyPr/>
                    <a:lstStyle/>
                    <a:p>
                      <a:pPr algn="l" fontAlgn="b"/>
                      <a:r>
                        <a:rPr lang="en-US" b="1" dirty="0">
                          <a:effectLst/>
                          <a:latin typeface="+mn-lt"/>
                        </a:rPr>
                        <a:t>Designer</a:t>
                      </a:r>
                    </a:p>
                  </a:txBody>
                  <a:tcPr marL="152400" marR="152400" marT="114300" marB="114300" anchor="b"/>
                </a:tc>
                <a:extLst>
                  <a:ext uri="{0D108BD9-81ED-4DB2-BD59-A6C34878D82A}">
                    <a16:rowId xmlns:a16="http://schemas.microsoft.com/office/drawing/2014/main" val="137642946"/>
                  </a:ext>
                </a:extLst>
              </a:tr>
              <a:tr h="724424">
                <a:tc>
                  <a:txBody>
                    <a:bodyPr/>
                    <a:lstStyle/>
                    <a:p>
                      <a:pPr fontAlgn="t"/>
                      <a:r>
                        <a:rPr lang="en-US" dirty="0">
                          <a:effectLst/>
                          <a:latin typeface="+mn-lt"/>
                        </a:rPr>
                        <a:t>App</a:t>
                      </a:r>
                    </a:p>
                  </a:txBody>
                  <a:tcPr marL="152400" marR="152400" marT="114300" marB="114300"/>
                </a:tc>
                <a:tc>
                  <a:txBody>
                    <a:bodyPr/>
                    <a:lstStyle/>
                    <a:p>
                      <a:pPr fontAlgn="t"/>
                      <a:r>
                        <a:rPr lang="en-US" dirty="0">
                          <a:effectLst/>
                          <a:latin typeface="+mn-lt"/>
                        </a:rPr>
                        <a:t>Determines the application fundamentals such as components, properties, client type, and URL for your app.</a:t>
                      </a:r>
                    </a:p>
                  </a:txBody>
                  <a:tcPr marL="152400" marR="152400" marT="114300" marB="114300"/>
                </a:tc>
                <a:tc>
                  <a:txBody>
                    <a:bodyPr/>
                    <a:lstStyle/>
                    <a:p>
                      <a:pPr fontAlgn="t"/>
                      <a:r>
                        <a:rPr lang="en-US">
                          <a:effectLst/>
                          <a:latin typeface="+mn-lt"/>
                        </a:rPr>
                        <a:t>App designer</a:t>
                      </a:r>
                    </a:p>
                  </a:txBody>
                  <a:tcPr marL="152400" marR="152400" marT="114300" marB="114300"/>
                </a:tc>
                <a:extLst>
                  <a:ext uri="{0D108BD9-81ED-4DB2-BD59-A6C34878D82A}">
                    <a16:rowId xmlns:a16="http://schemas.microsoft.com/office/drawing/2014/main" val="463736077"/>
                  </a:ext>
                </a:extLst>
              </a:tr>
              <a:tr h="1059834">
                <a:tc>
                  <a:txBody>
                    <a:bodyPr/>
                    <a:lstStyle/>
                    <a:p>
                      <a:pPr fontAlgn="t"/>
                      <a:r>
                        <a:rPr lang="en-US">
                          <a:effectLst/>
                          <a:latin typeface="+mn-lt"/>
                        </a:rPr>
                        <a:t>Site map</a:t>
                      </a:r>
                    </a:p>
                  </a:txBody>
                  <a:tcPr marL="152400" marR="152400" marT="114300" marB="114300"/>
                </a:tc>
                <a:tc>
                  <a:txBody>
                    <a:bodyPr/>
                    <a:lstStyle/>
                    <a:p>
                      <a:pPr fontAlgn="t"/>
                      <a:r>
                        <a:rPr lang="en-US">
                          <a:effectLst/>
                          <a:latin typeface="+mn-lt"/>
                        </a:rPr>
                        <a:t>Specifies the navigation for your app.</a:t>
                      </a:r>
                    </a:p>
                  </a:txBody>
                  <a:tcPr marL="152400" marR="152400" marT="114300" marB="114300"/>
                </a:tc>
                <a:tc>
                  <a:txBody>
                    <a:bodyPr/>
                    <a:lstStyle/>
                    <a:p>
                      <a:pPr fontAlgn="t"/>
                      <a:r>
                        <a:rPr lang="en-US">
                          <a:effectLst/>
                          <a:latin typeface="+mn-lt"/>
                        </a:rPr>
                        <a:t>Site map designer</a:t>
                      </a:r>
                    </a:p>
                  </a:txBody>
                  <a:tcPr marL="152400" marR="152400" marT="114300" marB="114300"/>
                </a:tc>
                <a:extLst>
                  <a:ext uri="{0D108BD9-81ED-4DB2-BD59-A6C34878D82A}">
                    <a16:rowId xmlns:a16="http://schemas.microsoft.com/office/drawing/2014/main" val="1037080764"/>
                  </a:ext>
                </a:extLst>
              </a:tr>
              <a:tr h="1059834">
                <a:tc>
                  <a:txBody>
                    <a:bodyPr/>
                    <a:lstStyle/>
                    <a:p>
                      <a:pPr fontAlgn="t"/>
                      <a:r>
                        <a:rPr lang="en-US">
                          <a:effectLst/>
                          <a:latin typeface="+mn-lt"/>
                        </a:rPr>
                        <a:t>Form</a:t>
                      </a:r>
                    </a:p>
                  </a:txBody>
                  <a:tcPr marL="152400" marR="152400" marT="114300" marB="114300"/>
                </a:tc>
                <a:tc>
                  <a:txBody>
                    <a:bodyPr/>
                    <a:lstStyle/>
                    <a:p>
                      <a:pPr fontAlgn="t"/>
                      <a:r>
                        <a:rPr lang="en-US">
                          <a:effectLst/>
                          <a:latin typeface="+mn-lt"/>
                        </a:rPr>
                        <a:t>A set of data-entry fields for a given entity that matches the items that your organization tracks for the entity. For example, a set of data-entry fields that where user’s input relevant information to track a customer’s previous orders along with specific requested reorder dates.</a:t>
                      </a:r>
                    </a:p>
                  </a:txBody>
                  <a:tcPr marL="152400" marR="152400" marT="114300" marB="114300"/>
                </a:tc>
                <a:tc>
                  <a:txBody>
                    <a:bodyPr/>
                    <a:lstStyle/>
                    <a:p>
                      <a:pPr fontAlgn="t"/>
                      <a:r>
                        <a:rPr lang="en-US">
                          <a:effectLst/>
                          <a:latin typeface="+mn-lt"/>
                        </a:rPr>
                        <a:t>Form designer</a:t>
                      </a:r>
                    </a:p>
                  </a:txBody>
                  <a:tcPr marL="152400" marR="152400" marT="114300" marB="114300"/>
                </a:tc>
                <a:extLst>
                  <a:ext uri="{0D108BD9-81ED-4DB2-BD59-A6C34878D82A}">
                    <a16:rowId xmlns:a16="http://schemas.microsoft.com/office/drawing/2014/main" val="3979054187"/>
                  </a:ext>
                </a:extLst>
              </a:tr>
              <a:tr h="1395243">
                <a:tc>
                  <a:txBody>
                    <a:bodyPr/>
                    <a:lstStyle/>
                    <a:p>
                      <a:pPr fontAlgn="t"/>
                      <a:r>
                        <a:rPr lang="en-US">
                          <a:effectLst/>
                          <a:latin typeface="+mn-lt"/>
                        </a:rPr>
                        <a:t>View</a:t>
                      </a:r>
                    </a:p>
                  </a:txBody>
                  <a:tcPr marL="152400" marR="152400" marT="114300" marB="114300"/>
                </a:tc>
                <a:tc>
                  <a:txBody>
                    <a:bodyPr/>
                    <a:lstStyle/>
                    <a:p>
                      <a:pPr fontAlgn="t"/>
                      <a:r>
                        <a:rPr lang="en-US">
                          <a:effectLst/>
                          <a:latin typeface="+mn-lt"/>
                        </a:rPr>
                        <a:t>Views define how a list of records for a specific entity is displayed in your application. A view defines the columns to display, width of each column, sort behavior, and the default filters.</a:t>
                      </a:r>
                    </a:p>
                  </a:txBody>
                  <a:tcPr marL="152400" marR="152400" marT="114300" marB="114300"/>
                </a:tc>
                <a:tc>
                  <a:txBody>
                    <a:bodyPr/>
                    <a:lstStyle/>
                    <a:p>
                      <a:pPr fontAlgn="t"/>
                      <a:r>
                        <a:rPr lang="en-US" dirty="0">
                          <a:effectLst/>
                          <a:latin typeface="+mn-lt"/>
                        </a:rPr>
                        <a:t>View designer</a:t>
                      </a:r>
                    </a:p>
                  </a:txBody>
                  <a:tcPr marL="152400" marR="152400" marT="114300" marB="114300"/>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530223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4418A-02A2-4D09-95E2-68B06283AFB9}"/>
              </a:ext>
            </a:extLst>
          </p:cNvPr>
          <p:cNvPicPr>
            <a:picLocks noChangeAspect="1"/>
          </p:cNvPicPr>
          <p:nvPr/>
        </p:nvPicPr>
        <p:blipFill>
          <a:blip r:embed="rId2"/>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128185014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Logic</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120640"/>
        </p:xfrm>
        <a:graphic>
          <a:graphicData uri="http://schemas.openxmlformats.org/drawingml/2006/table">
            <a:tbl>
              <a:tblPr firstRow="1" firstCol="1" bandRow="1">
                <a:tableStyleId>{BC89EF96-8CEA-46FF-86C4-4CE0E7609802}</a:tableStyleId>
              </a:tblPr>
              <a:tblGrid>
                <a:gridCol w="2260225">
                  <a:extLst>
                    <a:ext uri="{9D8B030D-6E8A-4147-A177-3AD203B41FA5}">
                      <a16:colId xmlns:a16="http://schemas.microsoft.com/office/drawing/2014/main" val="440879177"/>
                    </a:ext>
                  </a:extLst>
                </a:gridCol>
                <a:gridCol w="645764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sz="1400" b="1" dirty="0">
                          <a:effectLst/>
                          <a:latin typeface="+mn-lt"/>
                        </a:rPr>
                        <a:t>Type of logic</a:t>
                      </a:r>
                    </a:p>
                  </a:txBody>
                  <a:tcPr anchor="b"/>
                </a:tc>
                <a:tc>
                  <a:txBody>
                    <a:bodyPr/>
                    <a:lstStyle/>
                    <a:p>
                      <a:pPr algn="l" fontAlgn="b"/>
                      <a:r>
                        <a:rPr lang="en-US" sz="1400" b="1" dirty="0">
                          <a:effectLst/>
                          <a:latin typeface="+mn-lt"/>
                        </a:rPr>
                        <a:t>Description</a:t>
                      </a:r>
                    </a:p>
                  </a:txBody>
                  <a:tcPr anchor="b"/>
                </a:tc>
                <a:tc>
                  <a:txBody>
                    <a:bodyPr/>
                    <a:lstStyle/>
                    <a:p>
                      <a:pPr algn="l" fontAlgn="b"/>
                      <a:r>
                        <a:rPr lang="en-US" sz="1400" b="1" dirty="0">
                          <a:effectLst/>
                          <a:latin typeface="+mn-lt"/>
                        </a:rPr>
                        <a:t>Designer</a:t>
                      </a:r>
                    </a:p>
                  </a:txBody>
                  <a:tcPr anchor="b"/>
                </a:tc>
                <a:extLst>
                  <a:ext uri="{0D108BD9-81ED-4DB2-BD59-A6C34878D82A}">
                    <a16:rowId xmlns:a16="http://schemas.microsoft.com/office/drawing/2014/main" val="137642946"/>
                  </a:ext>
                </a:extLst>
              </a:tr>
              <a:tr h="988908">
                <a:tc>
                  <a:txBody>
                    <a:bodyPr/>
                    <a:lstStyle/>
                    <a:p>
                      <a:pPr fontAlgn="t"/>
                      <a:r>
                        <a:rPr lang="en-US" sz="1400">
                          <a:effectLst/>
                          <a:latin typeface="+mn-lt"/>
                        </a:rPr>
                        <a:t>Business process flow</a:t>
                      </a:r>
                    </a:p>
                  </a:txBody>
                  <a:tcPr/>
                </a:tc>
                <a:tc>
                  <a:txBody>
                    <a:bodyPr/>
                    <a:lstStyle/>
                    <a:p>
                      <a:pPr fontAlgn="t"/>
                      <a:r>
                        <a:rPr lang="en-US" sz="1400">
                          <a:effectLst/>
                          <a:latin typeface="+mn-lt"/>
                        </a:rPr>
                        <a:t>An online process that walks users through a standard business process. For example, use a business process flow if you want everyone to handle customer service requests the same way, or to require staff to gain approval for an invoice before submitting an order.</a:t>
                      </a:r>
                    </a:p>
                  </a:txBody>
                  <a:tcPr/>
                </a:tc>
                <a:tc>
                  <a:txBody>
                    <a:bodyPr/>
                    <a:lstStyle/>
                    <a:p>
                      <a:pPr fontAlgn="t"/>
                      <a:r>
                        <a:rPr lang="en-US" sz="1400">
                          <a:effectLst/>
                          <a:latin typeface="+mn-lt"/>
                        </a:rPr>
                        <a:t>Business process flow designer</a:t>
                      </a:r>
                    </a:p>
                  </a:txBody>
                  <a:tcPr/>
                </a:tc>
                <a:extLst>
                  <a:ext uri="{0D108BD9-81ED-4DB2-BD59-A6C34878D82A}">
                    <a16:rowId xmlns:a16="http://schemas.microsoft.com/office/drawing/2014/main" val="339419923"/>
                  </a:ext>
                </a:extLst>
              </a:tr>
              <a:tr h="637015">
                <a:tc>
                  <a:txBody>
                    <a:bodyPr/>
                    <a:lstStyle/>
                    <a:p>
                      <a:pPr fontAlgn="t"/>
                      <a:r>
                        <a:rPr lang="en-US" sz="1400">
                          <a:effectLst/>
                          <a:latin typeface="+mn-lt"/>
                        </a:rPr>
                        <a:t>Workflow</a:t>
                      </a:r>
                    </a:p>
                  </a:txBody>
                  <a:tcPr/>
                </a:tc>
                <a:tc>
                  <a:txBody>
                    <a:bodyPr/>
                    <a:lstStyle/>
                    <a:p>
                      <a:pPr fontAlgn="t"/>
                      <a:r>
                        <a:rPr lang="en-US" sz="1400" dirty="0">
                          <a:effectLst/>
                          <a:latin typeface="+mn-lt"/>
                        </a:rPr>
                        <a:t>Workflows automate business processes without a user interface. Designers use workflows to initiate automation that doesn’t require any user interaction.</a:t>
                      </a:r>
                    </a:p>
                  </a:txBody>
                  <a:tcPr/>
                </a:tc>
                <a:tc>
                  <a:txBody>
                    <a:bodyPr/>
                    <a:lstStyle/>
                    <a:p>
                      <a:pPr fontAlgn="t"/>
                      <a:r>
                        <a:rPr lang="en-US" sz="1400">
                          <a:effectLst/>
                          <a:latin typeface="+mn-lt"/>
                        </a:rPr>
                        <a:t>Workflow designer</a:t>
                      </a:r>
                    </a:p>
                  </a:txBody>
                  <a:tcPr/>
                </a:tc>
                <a:extLst>
                  <a:ext uri="{0D108BD9-81ED-4DB2-BD59-A6C34878D82A}">
                    <a16:rowId xmlns:a16="http://schemas.microsoft.com/office/drawing/2014/main" val="463736077"/>
                  </a:ext>
                </a:extLst>
              </a:tr>
              <a:tr h="931953">
                <a:tc>
                  <a:txBody>
                    <a:bodyPr/>
                    <a:lstStyle/>
                    <a:p>
                      <a:pPr fontAlgn="t"/>
                      <a:r>
                        <a:rPr lang="en-US" sz="1400">
                          <a:effectLst/>
                          <a:latin typeface="+mn-lt"/>
                        </a:rPr>
                        <a:t>Actions</a:t>
                      </a:r>
                    </a:p>
                  </a:txBody>
                  <a:tcPr/>
                </a:tc>
                <a:tc>
                  <a:txBody>
                    <a:bodyPr/>
                    <a:lstStyle/>
                    <a:p>
                      <a:pPr fontAlgn="t"/>
                      <a:r>
                        <a:rPr lang="en-US" sz="1400">
                          <a:effectLst/>
                          <a:latin typeface="+mn-lt"/>
                        </a:rPr>
                        <a:t>Actions are a type of process that let you manually invoke actions, including custom actions, directly from a workflow.</a:t>
                      </a:r>
                    </a:p>
                  </a:txBody>
                  <a:tcPr/>
                </a:tc>
                <a:tc>
                  <a:txBody>
                    <a:bodyPr/>
                    <a:lstStyle/>
                    <a:p>
                      <a:pPr fontAlgn="t"/>
                      <a:r>
                        <a:rPr lang="en-US" sz="1400">
                          <a:effectLst/>
                          <a:latin typeface="+mn-lt"/>
                        </a:rPr>
                        <a:t>Process designer</a:t>
                      </a:r>
                    </a:p>
                  </a:txBody>
                  <a:tcPr/>
                </a:tc>
                <a:extLst>
                  <a:ext uri="{0D108BD9-81ED-4DB2-BD59-A6C34878D82A}">
                    <a16:rowId xmlns:a16="http://schemas.microsoft.com/office/drawing/2014/main" val="1037080764"/>
                  </a:ext>
                </a:extLst>
              </a:tr>
              <a:tr h="931953">
                <a:tc>
                  <a:txBody>
                    <a:bodyPr/>
                    <a:lstStyle/>
                    <a:p>
                      <a:pPr fontAlgn="t"/>
                      <a:r>
                        <a:rPr lang="en-US" sz="1400">
                          <a:effectLst/>
                          <a:latin typeface="+mn-lt"/>
                        </a:rPr>
                        <a:t>Business rule</a:t>
                      </a:r>
                    </a:p>
                  </a:txBody>
                  <a:tcPr/>
                </a:tc>
                <a:tc>
                  <a:txBody>
                    <a:bodyPr/>
                    <a:lstStyle/>
                    <a:p>
                      <a:pPr fontAlgn="t"/>
                      <a:r>
                        <a:rPr lang="en-US" sz="1400">
                          <a:effectLst/>
                          <a:latin typeface="+mn-lt"/>
                        </a:rPr>
                        <a:t>Used to apply rule or recommendation logic to a form, such as to set field requirements, hide fields, or validate data. App designers use a simple interface to implement and maintain fast-changing and commonly used rules.</a:t>
                      </a:r>
                    </a:p>
                  </a:txBody>
                  <a:tcPr/>
                </a:tc>
                <a:tc>
                  <a:txBody>
                    <a:bodyPr/>
                    <a:lstStyle/>
                    <a:p>
                      <a:pPr fontAlgn="t"/>
                      <a:r>
                        <a:rPr lang="en-US" sz="1400">
                          <a:effectLst/>
                          <a:latin typeface="+mn-lt"/>
                        </a:rPr>
                        <a:t>Business rule designer</a:t>
                      </a:r>
                    </a:p>
                  </a:txBody>
                  <a:tcPr/>
                </a:tc>
                <a:extLst>
                  <a:ext uri="{0D108BD9-81ED-4DB2-BD59-A6C34878D82A}">
                    <a16:rowId xmlns:a16="http://schemas.microsoft.com/office/drawing/2014/main" val="3979054187"/>
                  </a:ext>
                </a:extLst>
              </a:tr>
              <a:tr h="1226891">
                <a:tc>
                  <a:txBody>
                    <a:bodyPr/>
                    <a:lstStyle/>
                    <a:p>
                      <a:pPr fontAlgn="t"/>
                      <a:r>
                        <a:rPr lang="en-US" sz="1400">
                          <a:effectLst/>
                          <a:latin typeface="+mn-lt"/>
                        </a:rPr>
                        <a:t>Flow</a:t>
                      </a:r>
                    </a:p>
                  </a:txBody>
                  <a:tcPr/>
                </a:tc>
                <a:tc>
                  <a:txBody>
                    <a:bodyPr/>
                    <a:lstStyle/>
                    <a:p>
                      <a:pPr fontAlgn="t"/>
                      <a:r>
                        <a:rPr lang="en-US" sz="1400">
                          <a:effectLst/>
                          <a:latin typeface="+mn-lt"/>
                        </a:rPr>
                        <a:t>Flow is a cloud-based service that lets you create automated workflows between apps and services to get notifications, synchronize files, collect data, and more.</a:t>
                      </a:r>
                    </a:p>
                  </a:txBody>
                  <a:tcPr/>
                </a:tc>
                <a:tc>
                  <a:txBody>
                    <a:bodyPr/>
                    <a:lstStyle/>
                    <a:p>
                      <a:pPr fontAlgn="t"/>
                      <a:r>
                        <a:rPr lang="en-US" sz="1400" dirty="0">
                          <a:effectLst/>
                          <a:latin typeface="+mn-lt"/>
                        </a:rPr>
                        <a:t>Microsoft Flow</a:t>
                      </a: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255641597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47AF5-79DA-42CA-BFF2-082EC4C2946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524000" y="300498"/>
            <a:ext cx="8342671" cy="6257003"/>
          </a:xfrm>
          <a:prstGeom prst="rect">
            <a:avLst/>
          </a:prstGeom>
        </p:spPr>
      </p:pic>
    </p:spTree>
    <p:extLst>
      <p:ext uri="{BB962C8B-B14F-4D97-AF65-F5344CB8AC3E}">
        <p14:creationId xmlns:p14="http://schemas.microsoft.com/office/powerpoint/2010/main" val="277121841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Visualizations</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588263" y="1464596"/>
          <a:ext cx="10932078" cy="4143588"/>
        </p:xfrm>
        <a:graphic>
          <a:graphicData uri="http://schemas.openxmlformats.org/drawingml/2006/table">
            <a:tbl>
              <a:tblPr firstRow="1" firstCol="1" bandRow="1">
                <a:tableStyleId>{BC89EF96-8CEA-46FF-86C4-4CE0E7609802}</a:tableStyleId>
              </a:tblPr>
              <a:tblGrid>
                <a:gridCol w="2805915">
                  <a:extLst>
                    <a:ext uri="{9D8B030D-6E8A-4147-A177-3AD203B41FA5}">
                      <a16:colId xmlns:a16="http://schemas.microsoft.com/office/drawing/2014/main" val="440879177"/>
                    </a:ext>
                  </a:extLst>
                </a:gridCol>
                <a:gridCol w="591195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b="1" dirty="0">
                          <a:effectLst/>
                          <a:latin typeface="segoe-ui_semibold"/>
                        </a:rPr>
                        <a:t>Component</a:t>
                      </a:r>
                    </a:p>
                  </a:txBody>
                  <a:tcPr marL="152400" marR="152400" marT="114300" marB="114300" anchor="b"/>
                </a:tc>
                <a:tc>
                  <a:txBody>
                    <a:bodyPr/>
                    <a:lstStyle/>
                    <a:p>
                      <a:pPr algn="l" fontAlgn="b"/>
                      <a:r>
                        <a:rPr lang="en-US" b="1">
                          <a:effectLst/>
                          <a:latin typeface="segoe-ui_semibold"/>
                        </a:rPr>
                        <a:t>Description</a:t>
                      </a:r>
                    </a:p>
                  </a:txBody>
                  <a:tcPr marL="152400" marR="152400" marT="114300" marB="114300" anchor="b"/>
                </a:tc>
                <a:tc>
                  <a:txBody>
                    <a:bodyPr/>
                    <a:lstStyle/>
                    <a:p>
                      <a:pPr algn="l" fontAlgn="b"/>
                      <a:r>
                        <a:rPr lang="en-US" b="1" dirty="0">
                          <a:effectLst/>
                          <a:latin typeface="segoe-ui_semibold"/>
                        </a:rPr>
                        <a:t>Designer</a:t>
                      </a:r>
                    </a:p>
                  </a:txBody>
                  <a:tcPr marL="152400" marR="152400" marT="114300" marB="114300" anchor="b"/>
                </a:tc>
                <a:extLst>
                  <a:ext uri="{0D108BD9-81ED-4DB2-BD59-A6C34878D82A}">
                    <a16:rowId xmlns:a16="http://schemas.microsoft.com/office/drawing/2014/main" val="137642946"/>
                  </a:ext>
                </a:extLst>
              </a:tr>
              <a:tr h="988908">
                <a:tc>
                  <a:txBody>
                    <a:bodyPr/>
                    <a:lstStyle/>
                    <a:p>
                      <a:pPr fontAlgn="t"/>
                      <a:r>
                        <a:rPr lang="en-US">
                          <a:effectLst/>
                        </a:rPr>
                        <a:t>Chart</a:t>
                      </a:r>
                    </a:p>
                  </a:txBody>
                  <a:tcPr marL="152400" marR="152400" marT="114300" marB="114300"/>
                </a:tc>
                <a:tc>
                  <a:txBody>
                    <a:bodyPr/>
                    <a:lstStyle/>
                    <a:p>
                      <a:pPr fontAlgn="t"/>
                      <a:r>
                        <a:rPr lang="en-US">
                          <a:effectLst/>
                        </a:rPr>
                        <a:t>A single graphic visualization that can be displayed within a view, on a form, or be added to a dashboard.</a:t>
                      </a:r>
                    </a:p>
                  </a:txBody>
                  <a:tcPr marL="152400" marR="152400" marT="114300" marB="114300"/>
                </a:tc>
                <a:tc>
                  <a:txBody>
                    <a:bodyPr/>
                    <a:lstStyle/>
                    <a:p>
                      <a:pPr fontAlgn="t"/>
                      <a:r>
                        <a:rPr lang="en-US">
                          <a:effectLst/>
                        </a:rPr>
                        <a:t>Chart designer</a:t>
                      </a:r>
                    </a:p>
                  </a:txBody>
                  <a:tcPr marL="152400" marR="152400" marT="114300" marB="114300"/>
                </a:tc>
                <a:extLst>
                  <a:ext uri="{0D108BD9-81ED-4DB2-BD59-A6C34878D82A}">
                    <a16:rowId xmlns:a16="http://schemas.microsoft.com/office/drawing/2014/main" val="339419923"/>
                  </a:ext>
                </a:extLst>
              </a:tr>
              <a:tr h="637015">
                <a:tc>
                  <a:txBody>
                    <a:bodyPr/>
                    <a:lstStyle/>
                    <a:p>
                      <a:pPr fontAlgn="t"/>
                      <a:r>
                        <a:rPr lang="en-US">
                          <a:effectLst/>
                        </a:rPr>
                        <a:t>Dashboard</a:t>
                      </a:r>
                    </a:p>
                  </a:txBody>
                  <a:tcPr marL="152400" marR="152400" marT="114300" marB="114300"/>
                </a:tc>
                <a:tc>
                  <a:txBody>
                    <a:bodyPr/>
                    <a:lstStyle/>
                    <a:p>
                      <a:pPr fontAlgn="t"/>
                      <a:r>
                        <a:rPr lang="en-US">
                          <a:effectLst/>
                        </a:rPr>
                        <a:t>Functions as a palate for one or more graphic visualizations that provide an overview of actionable business data.</a:t>
                      </a:r>
                    </a:p>
                  </a:txBody>
                  <a:tcPr marL="152400" marR="152400" marT="114300" marB="114300"/>
                </a:tc>
                <a:tc>
                  <a:txBody>
                    <a:bodyPr/>
                    <a:lstStyle/>
                    <a:p>
                      <a:pPr fontAlgn="t"/>
                      <a:r>
                        <a:rPr lang="en-US">
                          <a:effectLst/>
                        </a:rPr>
                        <a:t>Dashboard designer</a:t>
                      </a:r>
                    </a:p>
                  </a:txBody>
                  <a:tcPr marL="152400" marR="152400" marT="114300" marB="114300"/>
                </a:tc>
                <a:extLst>
                  <a:ext uri="{0D108BD9-81ED-4DB2-BD59-A6C34878D82A}">
                    <a16:rowId xmlns:a16="http://schemas.microsoft.com/office/drawing/2014/main" val="463736077"/>
                  </a:ext>
                </a:extLst>
              </a:tr>
              <a:tr h="931953">
                <a:tc>
                  <a:txBody>
                    <a:bodyPr/>
                    <a:lstStyle/>
                    <a:p>
                      <a:pPr fontAlgn="t"/>
                      <a:r>
                        <a:rPr lang="en-US">
                          <a:effectLst/>
                        </a:rPr>
                        <a:t>Embedded Power BI</a:t>
                      </a:r>
                    </a:p>
                  </a:txBody>
                  <a:tcPr marL="152400" marR="152400" marT="114300" marB="114300"/>
                </a:tc>
                <a:tc>
                  <a:txBody>
                    <a:bodyPr/>
                    <a:lstStyle/>
                    <a:p>
                      <a:pPr fontAlgn="t"/>
                      <a:r>
                        <a:rPr lang="en-US">
                          <a:effectLst/>
                        </a:rPr>
                        <a:t>Add embedded Power BI tiles and dashboards to your app. Power BI is a cloud-based service that provides business intelligence insight.</a:t>
                      </a:r>
                    </a:p>
                  </a:txBody>
                  <a:tcPr marL="152400" marR="152400" marT="114300" marB="114300"/>
                </a:tc>
                <a:tc>
                  <a:txBody>
                    <a:bodyPr/>
                    <a:lstStyle/>
                    <a:p>
                      <a:pPr fontAlgn="t"/>
                      <a:r>
                        <a:rPr lang="en-US" dirty="0">
                          <a:effectLst/>
                        </a:rPr>
                        <a:t>Combination of chart designer, dashboard designer, and Power BI</a:t>
                      </a:r>
                    </a:p>
                  </a:txBody>
                  <a:tcPr marL="152400" marR="152400" marT="114300" marB="114300"/>
                </a:tc>
                <a:extLst>
                  <a:ext uri="{0D108BD9-81ED-4DB2-BD59-A6C34878D82A}">
                    <a16:rowId xmlns:a16="http://schemas.microsoft.com/office/drawing/2014/main" val="1037080764"/>
                  </a:ext>
                </a:extLst>
              </a:tr>
            </a:tbl>
          </a:graphicData>
        </a:graphic>
      </p:graphicFrame>
    </p:spTree>
    <p:extLst>
      <p:ext uri="{BB962C8B-B14F-4D97-AF65-F5344CB8AC3E}">
        <p14:creationId xmlns:p14="http://schemas.microsoft.com/office/powerpoint/2010/main" val="389833203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41AAA3-3491-43E1-B1BC-E763B6194E34}"/>
              </a:ext>
            </a:extLst>
          </p:cNvPr>
          <p:cNvPicPr>
            <a:picLocks noChangeAspect="1"/>
          </p:cNvPicPr>
          <p:nvPr/>
        </p:nvPicPr>
        <p:blipFill>
          <a:blip r:embed="rId2"/>
          <a:stretch>
            <a:fillRect/>
          </a:stretch>
        </p:blipFill>
        <p:spPr>
          <a:xfrm>
            <a:off x="1548190" y="643466"/>
            <a:ext cx="9095619" cy="5571067"/>
          </a:xfrm>
          <a:prstGeom prst="rect">
            <a:avLst/>
          </a:prstGeom>
        </p:spPr>
      </p:pic>
    </p:spTree>
    <p:extLst>
      <p:ext uri="{BB962C8B-B14F-4D97-AF65-F5344CB8AC3E}">
        <p14:creationId xmlns:p14="http://schemas.microsoft.com/office/powerpoint/2010/main" val="130687159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F065-8230-45C1-8053-E43A2B981902}"/>
              </a:ext>
            </a:extLst>
          </p:cNvPr>
          <p:cNvSpPr>
            <a:spLocks noGrp="1"/>
          </p:cNvSpPr>
          <p:nvPr>
            <p:ph type="title"/>
          </p:nvPr>
        </p:nvSpPr>
        <p:spPr/>
        <p:txBody>
          <a:bodyPr/>
          <a:lstStyle/>
          <a:p>
            <a:r>
              <a:rPr lang="en-US" dirty="0"/>
              <a:t>Advanced Model-driven app making</a:t>
            </a:r>
          </a:p>
        </p:txBody>
      </p:sp>
      <p:pic>
        <p:nvPicPr>
          <p:cNvPr id="3" name="Picture 2">
            <a:extLst>
              <a:ext uri="{FF2B5EF4-FFF2-40B4-BE49-F238E27FC236}">
                <a16:creationId xmlns:a16="http://schemas.microsoft.com/office/drawing/2014/main" id="{CF588295-5C43-4E37-9B46-175B2A0DE7DD}"/>
              </a:ext>
            </a:extLst>
          </p:cNvPr>
          <p:cNvPicPr>
            <a:picLocks noChangeAspect="1"/>
          </p:cNvPicPr>
          <p:nvPr/>
        </p:nvPicPr>
        <p:blipFill>
          <a:blip r:embed="rId2"/>
          <a:stretch>
            <a:fillRect/>
          </a:stretch>
        </p:blipFill>
        <p:spPr>
          <a:xfrm>
            <a:off x="5506064" y="2205652"/>
            <a:ext cx="5715000" cy="4010025"/>
          </a:xfrm>
          <a:prstGeom prst="rect">
            <a:avLst/>
          </a:prstGeom>
        </p:spPr>
      </p:pic>
      <p:sp>
        <p:nvSpPr>
          <p:cNvPr id="4" name="Rectangle 3">
            <a:extLst>
              <a:ext uri="{FF2B5EF4-FFF2-40B4-BE49-F238E27FC236}">
                <a16:creationId xmlns:a16="http://schemas.microsoft.com/office/drawing/2014/main" id="{601A6986-8A8E-451A-92EB-8B914E0B84C4}"/>
              </a:ext>
            </a:extLst>
          </p:cNvPr>
          <p:cNvSpPr/>
          <p:nvPr/>
        </p:nvSpPr>
        <p:spPr>
          <a:xfrm>
            <a:off x="659990" y="1348867"/>
            <a:ext cx="8293510" cy="635559"/>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To open solution explorer, select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Model-driven</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on the left pane of PowerApps</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Then select the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Advanced</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tab.</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B32C49BC-6BF8-4083-8E53-9CAE3FC01017}"/>
              </a:ext>
            </a:extLst>
          </p:cNvPr>
          <p:cNvPicPr>
            <a:picLocks noChangeAspect="1"/>
          </p:cNvPicPr>
          <p:nvPr/>
        </p:nvPicPr>
        <p:blipFill>
          <a:blip r:embed="rId3"/>
          <a:stretch>
            <a:fillRect/>
          </a:stretch>
        </p:blipFill>
        <p:spPr>
          <a:xfrm>
            <a:off x="1186326" y="2378209"/>
            <a:ext cx="2297669" cy="3222458"/>
          </a:xfrm>
          <a:prstGeom prst="rect">
            <a:avLst/>
          </a:prstGeom>
          <a:ln>
            <a:solidFill>
              <a:schemeClr val="tx1"/>
            </a:solidFill>
          </a:ln>
        </p:spPr>
      </p:pic>
    </p:spTree>
    <p:extLst>
      <p:ext uri="{BB962C8B-B14F-4D97-AF65-F5344CB8AC3E}">
        <p14:creationId xmlns:p14="http://schemas.microsoft.com/office/powerpoint/2010/main" val="14366713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Demo</a:t>
            </a:r>
            <a:endParaRPr lang="de-DE" dirty="0">
              <a:latin typeface="Segoe UI Light" panose="020B0502040204020203" pitchFamily="34" charset="0"/>
              <a:cs typeface="Segoe UI Light" panose="020B0502040204020203" pitchFamily="34" charset="0"/>
            </a:endParaRPr>
          </a:p>
        </p:txBody>
      </p:sp>
      <p:sp>
        <p:nvSpPr>
          <p:cNvPr id="3" name="Titel 4"/>
          <p:cNvSpPr txBox="1">
            <a:spLocks/>
          </p:cNvSpPr>
          <p:nvPr/>
        </p:nvSpPr>
        <p:spPr bwMode="gray">
          <a:xfrm>
            <a:off x="623392" y="1700808"/>
            <a:ext cx="8930216" cy="553998"/>
          </a:xfrm>
          <a:prstGeom prst="rect">
            <a:avLst/>
          </a:prstGeom>
          <a:noFill/>
        </p:spPr>
        <p:txBody>
          <a:bodyPr vert="horz" lIns="0" tIns="0" rIns="0" bIns="0" rtlCol="0" anchor="t">
            <a:spAutoFit/>
          </a:bodyPr>
          <a:lstStyle>
            <a:lvl1pPr algn="l" defTabSz="914400" rtl="0" eaLnBrk="1" latinLnBrk="0" hangingPunct="1">
              <a:spcBef>
                <a:spcPct val="0"/>
              </a:spcBef>
              <a:spcAft>
                <a:spcPts val="0"/>
              </a:spcAft>
              <a:buNone/>
              <a:defRPr sz="3600" kern="1200">
                <a:solidFill>
                  <a:schemeClr val="bg1"/>
                </a:solidFill>
                <a:latin typeface="+mn-lt"/>
                <a:ea typeface="+mj-ea"/>
                <a:cs typeface="+mj-cs"/>
              </a:defRPr>
            </a:lvl1pPr>
          </a:lstStyle>
          <a:p>
            <a:r>
              <a:rPr lang="de-DE" dirty="0" smtClean="0">
                <a:latin typeface="Segoe UI Light" panose="020B0502040204020203" pitchFamily="34" charset="0"/>
                <a:cs typeface="Segoe UI Light" panose="020B0502040204020203" pitchFamily="34" charset="0"/>
              </a:rPr>
              <a:t>Task Manager</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3023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72" y="116632"/>
            <a:ext cx="10177772" cy="4752528"/>
          </a:xfrm>
          <a:prstGeom prst="rect">
            <a:avLst/>
          </a:prstGeom>
        </p:spPr>
      </p:pic>
    </p:spTree>
    <p:extLst>
      <p:ext uri="{BB962C8B-B14F-4D97-AF65-F5344CB8AC3E}">
        <p14:creationId xmlns:p14="http://schemas.microsoft.com/office/powerpoint/2010/main" val="137353189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551384" y="5805264"/>
            <a:ext cx="10585176" cy="369332"/>
          </a:xfrm>
          <a:prstGeom prst="rect">
            <a:avLst/>
          </a:prstGeom>
        </p:spPr>
        <p:txBody>
          <a:bodyPr wrap="square">
            <a:spAutoFit/>
          </a:bodyPr>
          <a:lstStyle/>
          <a:p>
            <a:r>
              <a:rPr lang="de-DE" dirty="0">
                <a:hlinkClick r:id="rId2"/>
              </a:rPr>
              <a:t>https://thyssenkruppmaterials.sharepoint.com/sites/tkMPE/Lists/workshop/AllItems.aspx</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04" y="332656"/>
            <a:ext cx="8747387" cy="4968552"/>
          </a:xfrm>
          <a:prstGeom prst="rect">
            <a:avLst/>
          </a:prstGeom>
        </p:spPr>
      </p:pic>
    </p:spTree>
    <p:extLst>
      <p:ext uri="{BB962C8B-B14F-4D97-AF65-F5344CB8AC3E}">
        <p14:creationId xmlns:p14="http://schemas.microsoft.com/office/powerpoint/2010/main" val="20850297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615553"/>
          </a:xfrm>
          <a:prstGeom prst="rect">
            <a:avLst/>
          </a:prstGeom>
          <a:noFill/>
        </p:spPr>
        <p:txBody>
          <a:bodyPr wrap="square" rtlCol="0" anchor="t">
            <a:spAutoFit/>
          </a:bodyPr>
          <a:lstStyle/>
          <a:p>
            <a:pPr algn="ctr" defTabSz="914049">
              <a:defRPr/>
            </a:pPr>
            <a:r>
              <a:rPr lang="en-US" sz="3400" dirty="0" smtClean="0">
                <a:solidFill>
                  <a:srgbClr val="505050"/>
                </a:solidFill>
                <a:latin typeface="Segoe UI Semilight" panose="020B0402040204020203" pitchFamily="34" charset="0"/>
                <a:cs typeface="Segoe UI Semilight" panose="020B0402040204020203" pitchFamily="34" charset="0"/>
              </a:rPr>
              <a:t>What is power apps ? </a:t>
            </a:r>
            <a:endParaRPr lang="en-US" sz="3400" dirty="0">
              <a:solidFill>
                <a:srgbClr val="505050"/>
              </a:solidFill>
              <a:latin typeface="Segoe UI Semilight" panose="020B0402040204020203" pitchFamily="34" charset="0"/>
              <a:cs typeface="Segoe UI Semilight" panose="020B0402040204020203" pitchFamily="34" charset="0"/>
            </a:endParaRPr>
          </a:p>
        </p:txBody>
      </p:sp>
      <p:sp>
        <p:nvSpPr>
          <p:cNvPr id="2" name="Rechteck 1"/>
          <p:cNvSpPr/>
          <p:nvPr/>
        </p:nvSpPr>
        <p:spPr>
          <a:xfrm>
            <a:off x="191344" y="1484784"/>
            <a:ext cx="11737304" cy="2308324"/>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22A2E"/>
                </a:solidFill>
                <a:latin typeface="Segoe UI Semilight" panose="020B0402040204020203" pitchFamily="34" charset="0"/>
                <a:cs typeface="Segoe UI Semilight" panose="020B0402040204020203" pitchFamily="34" charset="0"/>
              </a:rPr>
              <a:t>PowerApps</a:t>
            </a:r>
            <a:r>
              <a:rPr lang="en-US" dirty="0">
                <a:solidFill>
                  <a:srgbClr val="322A2E"/>
                </a:solidFill>
                <a:latin typeface="Segoe UI Semilight" panose="020B0402040204020203" pitchFamily="34" charset="0"/>
                <a:cs typeface="Segoe UI Semilight" panose="020B0402040204020203" pitchFamily="34" charset="0"/>
              </a:rPr>
              <a:t> is a tool that allows you to create custom </a:t>
            </a:r>
            <a:r>
              <a:rPr lang="en-US" dirty="0" smtClean="0">
                <a:solidFill>
                  <a:srgbClr val="322A2E"/>
                </a:solidFill>
                <a:latin typeface="Segoe UI Semilight" panose="020B0402040204020203" pitchFamily="34" charset="0"/>
                <a:cs typeface="Segoe UI Semilight" panose="020B0402040204020203" pitchFamily="34" charset="0"/>
              </a:rPr>
              <a:t>apps on Apple IOS/ Android versions </a:t>
            </a: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smtClean="0">
                <a:solidFill>
                  <a:srgbClr val="322A2E"/>
                </a:solidFill>
                <a:latin typeface="Segoe UI Semilight" panose="020B0402040204020203" pitchFamily="34" charset="0"/>
                <a:cs typeface="Segoe UI Semilight" panose="020B0402040204020203" pitchFamily="34" charset="0"/>
              </a:rPr>
              <a:t>Apps </a:t>
            </a:r>
            <a:r>
              <a:rPr lang="en-US" dirty="0">
                <a:solidFill>
                  <a:srgbClr val="322A2E"/>
                </a:solidFill>
                <a:latin typeface="Segoe UI Semilight" panose="020B0402040204020203" pitchFamily="34" charset="0"/>
                <a:cs typeface="Segoe UI Semilight" panose="020B0402040204020203" pitchFamily="34" charset="0"/>
              </a:rPr>
              <a:t>can be accessed via mobile devices or via the </a:t>
            </a:r>
            <a:r>
              <a:rPr lang="en-US" dirty="0" smtClean="0">
                <a:solidFill>
                  <a:srgbClr val="322A2E"/>
                </a:solidFill>
                <a:latin typeface="Segoe UI Semilight" panose="020B0402040204020203" pitchFamily="34" charset="0"/>
                <a:cs typeface="Segoe UI Semilight" panose="020B0402040204020203" pitchFamily="34" charset="0"/>
              </a:rPr>
              <a:t>browser</a:t>
            </a:r>
            <a:endParaRPr lang="en-US" dirty="0">
              <a:solidFill>
                <a:srgbClr val="322A2E"/>
              </a:solidFill>
              <a:latin typeface="Segoe UI Semilight" panose="020B0402040204020203" pitchFamily="34" charset="0"/>
              <a:cs typeface="Segoe UI Semilight" panose="020B0402040204020203" pitchFamily="34" charset="0"/>
            </a:endParaRP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What sets </a:t>
            </a:r>
            <a:r>
              <a:rPr lang="en-US" dirty="0" err="1">
                <a:latin typeface="Segoe UI Semilight" panose="020B0402040204020203" pitchFamily="34" charset="0"/>
                <a:cs typeface="Segoe UI Semilight" panose="020B0402040204020203" pitchFamily="34" charset="0"/>
              </a:rPr>
              <a:t>PowerApps</a:t>
            </a:r>
            <a:r>
              <a:rPr lang="en-US" dirty="0">
                <a:latin typeface="Segoe UI Semilight" panose="020B0402040204020203" pitchFamily="34" charset="0"/>
                <a:cs typeface="Segoe UI Semilight" panose="020B0402040204020203" pitchFamily="34" charset="0"/>
              </a:rPr>
              <a:t> apart from other offerings is that while it can be used by developers, it can also be used by non-technical </a:t>
            </a:r>
            <a:r>
              <a:rPr lang="en-US" dirty="0" smtClean="0">
                <a:latin typeface="Segoe UI Semilight" panose="020B0402040204020203" pitchFamily="34" charset="0"/>
                <a:cs typeface="Segoe UI Semilight" panose="020B0402040204020203" pitchFamily="34" charset="0"/>
              </a:rPr>
              <a:t>employees</a:t>
            </a:r>
          </a:p>
          <a:p>
            <a:endParaRPr lang="en-US" dirty="0" smtClean="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smtClean="0">
                <a:latin typeface="Segoe UI Semilight" panose="020B0402040204020203" pitchFamily="34" charset="0"/>
                <a:cs typeface="Segoe UI Semilight" panose="020B0402040204020203" pitchFamily="34" charset="0"/>
              </a:rPr>
              <a:t>Model driven and Canvas apps </a:t>
            </a:r>
            <a:endParaRPr lang="de-DE"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728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6" y="0"/>
            <a:ext cx="12080147" cy="6858000"/>
          </a:xfrm>
          <a:prstGeom prst="rect">
            <a:avLst/>
          </a:prstGeom>
        </p:spPr>
      </p:pic>
    </p:spTree>
    <p:extLst>
      <p:ext uri="{BB962C8B-B14F-4D97-AF65-F5344CB8AC3E}">
        <p14:creationId xmlns:p14="http://schemas.microsoft.com/office/powerpoint/2010/main" val="244972265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39" y="0"/>
            <a:ext cx="10899322" cy="6858000"/>
          </a:xfrm>
          <a:prstGeom prst="rect">
            <a:avLst/>
          </a:prstGeom>
        </p:spPr>
      </p:pic>
    </p:spTree>
    <p:extLst>
      <p:ext uri="{BB962C8B-B14F-4D97-AF65-F5344CB8AC3E}">
        <p14:creationId xmlns:p14="http://schemas.microsoft.com/office/powerpoint/2010/main" val="41726978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88640"/>
            <a:ext cx="11928648" cy="6492414"/>
          </a:xfrm>
          <a:prstGeom prst="rect">
            <a:avLst/>
          </a:prstGeom>
        </p:spPr>
      </p:pic>
    </p:spTree>
    <p:extLst>
      <p:ext uri="{BB962C8B-B14F-4D97-AF65-F5344CB8AC3E}">
        <p14:creationId xmlns:p14="http://schemas.microsoft.com/office/powerpoint/2010/main" val="231839326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0058400" cy="5469255"/>
          </a:xfrm>
          <a:prstGeom prst="rect">
            <a:avLst/>
          </a:prstGeom>
        </p:spPr>
      </p:pic>
    </p:spTree>
    <p:extLst>
      <p:ext uri="{BB962C8B-B14F-4D97-AF65-F5344CB8AC3E}">
        <p14:creationId xmlns:p14="http://schemas.microsoft.com/office/powerpoint/2010/main" val="19274328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9"/>
            <a:ext cx="10058400" cy="5466864"/>
          </a:xfrm>
          <a:prstGeom prst="rect">
            <a:avLst/>
          </a:prstGeom>
        </p:spPr>
      </p:pic>
    </p:spTree>
    <p:extLst>
      <p:ext uri="{BB962C8B-B14F-4D97-AF65-F5344CB8AC3E}">
        <p14:creationId xmlns:p14="http://schemas.microsoft.com/office/powerpoint/2010/main" val="155173355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 y="0"/>
            <a:ext cx="12078644" cy="6858000"/>
          </a:xfrm>
          <a:prstGeom prst="rect">
            <a:avLst/>
          </a:prstGeom>
        </p:spPr>
      </p:pic>
    </p:spTree>
    <p:extLst>
      <p:ext uri="{BB962C8B-B14F-4D97-AF65-F5344CB8AC3E}">
        <p14:creationId xmlns:p14="http://schemas.microsoft.com/office/powerpoint/2010/main" val="267258264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 y="0"/>
            <a:ext cx="12067563" cy="6858000"/>
          </a:xfrm>
          <a:prstGeom prst="rect">
            <a:avLst/>
          </a:prstGeom>
        </p:spPr>
      </p:pic>
    </p:spTree>
    <p:extLst>
      <p:ext uri="{BB962C8B-B14F-4D97-AF65-F5344CB8AC3E}">
        <p14:creationId xmlns:p14="http://schemas.microsoft.com/office/powerpoint/2010/main" val="196783492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 y="0"/>
            <a:ext cx="12067563" cy="6858000"/>
          </a:xfrm>
          <a:prstGeom prst="rect">
            <a:avLst/>
          </a:prstGeom>
        </p:spPr>
      </p:pic>
    </p:spTree>
    <p:extLst>
      <p:ext uri="{BB962C8B-B14F-4D97-AF65-F5344CB8AC3E}">
        <p14:creationId xmlns:p14="http://schemas.microsoft.com/office/powerpoint/2010/main" val="226490747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82" y="0"/>
            <a:ext cx="11687835" cy="6858000"/>
          </a:xfrm>
          <a:prstGeom prst="rect">
            <a:avLst/>
          </a:prstGeom>
        </p:spPr>
      </p:pic>
    </p:spTree>
    <p:extLst>
      <p:ext uri="{BB962C8B-B14F-4D97-AF65-F5344CB8AC3E}">
        <p14:creationId xmlns:p14="http://schemas.microsoft.com/office/powerpoint/2010/main" val="266735802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2" y="0"/>
            <a:ext cx="12040715" cy="6858000"/>
          </a:xfrm>
          <a:prstGeom prst="rect">
            <a:avLst/>
          </a:prstGeom>
        </p:spPr>
      </p:pic>
    </p:spTree>
    <p:extLst>
      <p:ext uri="{BB962C8B-B14F-4D97-AF65-F5344CB8AC3E}">
        <p14:creationId xmlns:p14="http://schemas.microsoft.com/office/powerpoint/2010/main" val="20255848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1090961" y="2457871"/>
            <a:ext cx="2738376" cy="3462751"/>
            <a:chOff x="1079815" y="2506662"/>
            <a:chExt cx="2793286" cy="3532186"/>
          </a:xfrm>
        </p:grpSpPr>
        <p:sp>
          <p:nvSpPr>
            <p:cNvPr id="3" name="TextBox 2"/>
            <p:cNvSpPr txBox="1"/>
            <p:nvPr/>
          </p:nvSpPr>
          <p:spPr>
            <a:xfrm>
              <a:off x="1079815" y="5021263"/>
              <a:ext cx="27932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Connect</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easily</a:t>
              </a:r>
              <a:endParaRPr lang="en-US" sz="1176" b="1" i="1"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14" name="Group 13"/>
          <p:cNvGrpSpPr/>
          <p:nvPr/>
        </p:nvGrpSpPr>
        <p:grpSpPr>
          <a:xfrm>
            <a:off x="4587526" y="2457872"/>
            <a:ext cx="2778409" cy="3732421"/>
            <a:chOff x="4679515" y="2506661"/>
            <a:chExt cx="2834122" cy="3807264"/>
          </a:xfrm>
        </p:grpSpPr>
        <p:sp>
          <p:nvSpPr>
            <p:cNvPr id="5" name="TextBox 4"/>
            <p:cNvSpPr txBox="1"/>
            <p:nvPr/>
          </p:nvSpPr>
          <p:spPr>
            <a:xfrm>
              <a:off x="4679515" y="5021263"/>
              <a:ext cx="2834122" cy="1292662"/>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Create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forms, and workflows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without writing code</a:t>
              </a:r>
              <a:r>
                <a:rPr lang="en-US" dirty="0">
                  <a:solidFill>
                    <a:prstClr val="black">
                      <a:lumMod val="85000"/>
                      <a:lumOff val="15000"/>
                    </a:prstClr>
                  </a:solidFill>
                  <a:latin typeface="Segoe UI Light" panose="020B0502040204020203" pitchFamily="34" charset="0"/>
                  <a:cs typeface="Segoe UI Light" panose="020B0502040204020203" pitchFamily="34" charset="0"/>
                </a:rPr>
                <a:t/>
              </a:r>
              <a:br>
                <a:rPr lang="en-US" dirty="0">
                  <a:solidFill>
                    <a:prstClr val="black">
                      <a:lumMod val="85000"/>
                      <a:lumOff val="15000"/>
                    </a:prstClr>
                  </a:solidFill>
                  <a:latin typeface="Segoe UI Light" panose="020B0502040204020203" pitchFamily="34" charset="0"/>
                  <a:cs typeface="Segoe UI Light" panose="020B0502040204020203" pitchFamily="34" charset="0"/>
                </a:rPr>
              </a:b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6" name="Group 15"/>
          <p:cNvGrpSpPr/>
          <p:nvPr/>
        </p:nvGrpSpPr>
        <p:grpSpPr>
          <a:xfrm>
            <a:off x="8156497" y="2457872"/>
            <a:ext cx="2738376" cy="3462751"/>
            <a:chOff x="8320051" y="2506660"/>
            <a:chExt cx="2793286" cy="3532187"/>
          </a:xfrm>
        </p:grpSpPr>
        <p:sp>
          <p:nvSpPr>
            <p:cNvPr id="6" name="TextBox 5"/>
            <p:cNvSpPr txBox="1"/>
            <p:nvPr/>
          </p:nvSpPr>
          <p:spPr>
            <a:xfrm>
              <a:off x="8566951" y="5021262"/>
              <a:ext cx="22994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Use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on any device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 both web and mobile</a:t>
              </a: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1661993"/>
          </a:xfrm>
          <a:prstGeom prst="rect">
            <a:avLst/>
          </a:prstGeom>
          <a:noFill/>
        </p:spPr>
        <p:txBody>
          <a:bodyPr wrap="square" rtlCol="0" anchor="t">
            <a:spAutoFit/>
          </a:bodyPr>
          <a:lstStyle/>
          <a:p>
            <a:pPr algn="ctr" defTabSz="914049">
              <a:defRPr/>
            </a:pPr>
            <a:r>
              <a:rPr lang="en-US" sz="3400" dirty="0">
                <a:solidFill>
                  <a:srgbClr val="505050"/>
                </a:solidFill>
                <a:latin typeface="Segoe UI Semilight" panose="020B0402040204020203" pitchFamily="34" charset="0"/>
                <a:cs typeface="Segoe UI Semilight" panose="020B0402040204020203" pitchFamily="34" charset="0"/>
              </a:rPr>
              <a:t>Canvas Apps help </a:t>
            </a:r>
            <a:r>
              <a:rPr lang="en-US" sz="3400" dirty="0">
                <a:solidFill>
                  <a:prstClr val="black"/>
                </a:solidFill>
                <a:latin typeface="Segoe UI Semilight" panose="020B0402040204020203" pitchFamily="34" charset="0"/>
                <a:cs typeface="Segoe UI Semilight" panose="020B0402040204020203" pitchFamily="34" charset="0"/>
              </a:rPr>
              <a:t>business-power-users</a:t>
            </a:r>
            <a:r>
              <a:rPr lang="en-US" sz="3400" dirty="0">
                <a:solidFill>
                  <a:srgbClr val="00BCF2"/>
                </a:solidFill>
                <a:latin typeface="Segoe UI Semilight" panose="020B0402040204020203" pitchFamily="34" charset="0"/>
                <a:cs typeface="Segoe UI Semilight" panose="020B0402040204020203" pitchFamily="34" charset="0"/>
              </a:rPr>
              <a:t> </a:t>
            </a:r>
            <a:r>
              <a:rPr lang="en-US" sz="3400" dirty="0">
                <a:solidFill>
                  <a:srgbClr val="505050"/>
                </a:solidFill>
                <a:latin typeface="Segoe UI Semilight" panose="020B0402040204020203" pitchFamily="34" charset="0"/>
                <a:cs typeface="Segoe UI Semilight" panose="020B0402040204020203" pitchFamily="34" charset="0"/>
              </a:rPr>
              <a:t>to create and use custom business apps across platforms </a:t>
            </a:r>
            <a:br>
              <a:rPr lang="en-US" sz="3400" dirty="0">
                <a:solidFill>
                  <a:srgbClr val="505050"/>
                </a:solidFill>
                <a:latin typeface="Segoe UI Semilight" panose="020B0402040204020203" pitchFamily="34" charset="0"/>
                <a:cs typeface="Segoe UI Semilight" panose="020B0402040204020203" pitchFamily="34" charset="0"/>
              </a:rPr>
            </a:br>
            <a:r>
              <a:rPr lang="en-US" sz="3400" dirty="0">
                <a:solidFill>
                  <a:srgbClr val="505050"/>
                </a:solidFill>
                <a:latin typeface="Segoe UI Semilight" panose="020B0402040204020203" pitchFamily="34" charset="0"/>
                <a:cs typeface="Segoe UI Semilight" panose="020B0402040204020203" pitchFamily="34" charset="0"/>
              </a:rPr>
              <a:t>using Excel and PowerPoint skills</a:t>
            </a:r>
          </a:p>
        </p:txBody>
      </p:sp>
    </p:spTree>
    <p:extLst>
      <p:ext uri="{BB962C8B-B14F-4D97-AF65-F5344CB8AC3E}">
        <p14:creationId xmlns:p14="http://schemas.microsoft.com/office/powerpoint/2010/main" val="409055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0" y="0"/>
            <a:ext cx="12094560" cy="6858000"/>
          </a:xfrm>
          <a:prstGeom prst="rect">
            <a:avLst/>
          </a:prstGeom>
        </p:spPr>
      </p:pic>
    </p:spTree>
    <p:extLst>
      <p:ext uri="{BB962C8B-B14F-4D97-AF65-F5344CB8AC3E}">
        <p14:creationId xmlns:p14="http://schemas.microsoft.com/office/powerpoint/2010/main" val="155433255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9" y="0"/>
            <a:ext cx="12084942" cy="6858000"/>
          </a:xfrm>
          <a:prstGeom prst="rect">
            <a:avLst/>
          </a:prstGeom>
        </p:spPr>
      </p:pic>
    </p:spTree>
    <p:extLst>
      <p:ext uri="{BB962C8B-B14F-4D97-AF65-F5344CB8AC3E}">
        <p14:creationId xmlns:p14="http://schemas.microsoft.com/office/powerpoint/2010/main" val="37031345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9" y="0"/>
            <a:ext cx="12084942" cy="6858000"/>
          </a:xfrm>
          <a:prstGeom prst="rect">
            <a:avLst/>
          </a:prstGeom>
        </p:spPr>
      </p:pic>
    </p:spTree>
    <p:extLst>
      <p:ext uri="{BB962C8B-B14F-4D97-AF65-F5344CB8AC3E}">
        <p14:creationId xmlns:p14="http://schemas.microsoft.com/office/powerpoint/2010/main" val="18487946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 y="0"/>
            <a:ext cx="12078644" cy="6858000"/>
          </a:xfrm>
          <a:prstGeom prst="rect">
            <a:avLst/>
          </a:prstGeom>
        </p:spPr>
      </p:pic>
    </p:spTree>
    <p:extLst>
      <p:ext uri="{BB962C8B-B14F-4D97-AF65-F5344CB8AC3E}">
        <p14:creationId xmlns:p14="http://schemas.microsoft.com/office/powerpoint/2010/main" val="170047385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0" y="0"/>
            <a:ext cx="11968739" cy="6858000"/>
          </a:xfrm>
          <a:prstGeom prst="rect">
            <a:avLst/>
          </a:prstGeom>
        </p:spPr>
      </p:pic>
    </p:spTree>
    <p:extLst>
      <p:ext uri="{BB962C8B-B14F-4D97-AF65-F5344CB8AC3E}">
        <p14:creationId xmlns:p14="http://schemas.microsoft.com/office/powerpoint/2010/main" val="215382662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57" y="0"/>
            <a:ext cx="11625885" cy="6858000"/>
          </a:xfrm>
          <a:prstGeom prst="rect">
            <a:avLst/>
          </a:prstGeom>
        </p:spPr>
      </p:pic>
    </p:spTree>
    <p:extLst>
      <p:ext uri="{BB962C8B-B14F-4D97-AF65-F5344CB8AC3E}">
        <p14:creationId xmlns:p14="http://schemas.microsoft.com/office/powerpoint/2010/main" val="267492224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 y="0"/>
            <a:ext cx="11756572" cy="6858000"/>
          </a:xfrm>
          <a:prstGeom prst="rect">
            <a:avLst/>
          </a:prstGeom>
        </p:spPr>
      </p:pic>
    </p:spTree>
    <p:extLst>
      <p:ext uri="{BB962C8B-B14F-4D97-AF65-F5344CB8AC3E}">
        <p14:creationId xmlns:p14="http://schemas.microsoft.com/office/powerpoint/2010/main" val="101010348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38" y="0"/>
            <a:ext cx="12018723" cy="6858000"/>
          </a:xfrm>
          <a:prstGeom prst="rect">
            <a:avLst/>
          </a:prstGeom>
        </p:spPr>
      </p:pic>
    </p:spTree>
    <p:extLst>
      <p:ext uri="{BB962C8B-B14F-4D97-AF65-F5344CB8AC3E}">
        <p14:creationId xmlns:p14="http://schemas.microsoft.com/office/powerpoint/2010/main" val="139392051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 y="0"/>
            <a:ext cx="11698223" cy="6858000"/>
          </a:xfrm>
          <a:prstGeom prst="rect">
            <a:avLst/>
          </a:prstGeom>
        </p:spPr>
      </p:pic>
    </p:spTree>
    <p:extLst>
      <p:ext uri="{BB962C8B-B14F-4D97-AF65-F5344CB8AC3E}">
        <p14:creationId xmlns:p14="http://schemas.microsoft.com/office/powerpoint/2010/main" val="10530483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9" y="0"/>
            <a:ext cx="12023441" cy="6858000"/>
          </a:xfrm>
          <a:prstGeom prst="rect">
            <a:avLst/>
          </a:prstGeom>
        </p:spPr>
      </p:pic>
    </p:spTree>
    <p:extLst>
      <p:ext uri="{BB962C8B-B14F-4D97-AF65-F5344CB8AC3E}">
        <p14:creationId xmlns:p14="http://schemas.microsoft.com/office/powerpoint/2010/main" val="19720549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a:extLst>
              <a:ext uri="{FF2B5EF4-FFF2-40B4-BE49-F238E27FC236}">
                <a16:creationId xmlns:a16="http://schemas.microsoft.com/office/drawing/2014/main" id="{24F3F704-0D2B-4D5D-8EE5-A48CD4373022}"/>
              </a:ext>
            </a:extLst>
          </p:cNvPr>
          <p:cNvPicPr>
            <a:picLocks noChangeAspect="1"/>
          </p:cNvPicPr>
          <p:nvPr/>
        </p:nvPicPr>
        <p:blipFill>
          <a:blip r:embed="rId3"/>
          <a:stretch>
            <a:fillRect/>
          </a:stretch>
        </p:blipFill>
        <p:spPr>
          <a:xfrm>
            <a:off x="6609142" y="1278800"/>
            <a:ext cx="4199014" cy="2441752"/>
          </a:xfrm>
          <a:prstGeom prst="rect">
            <a:avLst/>
          </a:prstGeom>
          <a:ln>
            <a:noFill/>
          </a:ln>
          <a:effectLst>
            <a:outerShdw blurRad="292100" dist="139700" dir="2700000" algn="tl" rotWithShape="0">
              <a:srgbClr val="333333">
                <a:alpha val="65000"/>
              </a:srgbClr>
            </a:outerShdw>
          </a:effectLst>
        </p:spPr>
      </p:pic>
      <p:pic>
        <p:nvPicPr>
          <p:cNvPr id="6" name="Picture 13">
            <a:extLst>
              <a:ext uri="{FF2B5EF4-FFF2-40B4-BE49-F238E27FC236}">
                <a16:creationId xmlns:a16="http://schemas.microsoft.com/office/drawing/2014/main" id="{B9AAC2B2-FAFF-4330-B3E3-2F0A61585C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753" y="1028185"/>
            <a:ext cx="3236487" cy="1819636"/>
          </a:xfrm>
          <a:prstGeom prst="rect">
            <a:avLst/>
          </a:prstGeom>
          <a:ln>
            <a:noFill/>
          </a:ln>
          <a:effectLst>
            <a:outerShdw blurRad="292100" dist="139700" dir="2700000" algn="tl" rotWithShape="0">
              <a:srgbClr val="333333">
                <a:alpha val="65000"/>
              </a:srgbClr>
            </a:outerShdw>
          </a:effectLst>
        </p:spPr>
      </p:pic>
      <p:pic>
        <p:nvPicPr>
          <p:cNvPr id="7" name="Picture 15">
            <a:extLst>
              <a:ext uri="{FF2B5EF4-FFF2-40B4-BE49-F238E27FC236}">
                <a16:creationId xmlns:a16="http://schemas.microsoft.com/office/drawing/2014/main" id="{586A4B34-C003-406D-A946-65CAC245910D}"/>
              </a:ext>
            </a:extLst>
          </p:cNvPr>
          <p:cNvPicPr>
            <a:picLocks noChangeAspect="1"/>
          </p:cNvPicPr>
          <p:nvPr/>
        </p:nvPicPr>
        <p:blipFill>
          <a:blip r:embed="rId5"/>
          <a:stretch>
            <a:fillRect/>
          </a:stretch>
        </p:blipFill>
        <p:spPr>
          <a:xfrm>
            <a:off x="7165563" y="1622855"/>
            <a:ext cx="3112529" cy="1813469"/>
          </a:xfrm>
          <a:prstGeom prst="rect">
            <a:avLst/>
          </a:prstGeom>
          <a:ln>
            <a:noFill/>
          </a:ln>
          <a:effectLst>
            <a:outerShdw blurRad="292100" dist="139700" dir="2700000" algn="tl" rotWithShape="0">
              <a:srgbClr val="333333">
                <a:alpha val="65000"/>
              </a:srgbClr>
            </a:outerShdw>
          </a:effectLst>
        </p:spPr>
      </p:pic>
      <p:pic>
        <p:nvPicPr>
          <p:cNvPr id="8" name="Picture 20">
            <a:extLst>
              <a:ext uri="{FF2B5EF4-FFF2-40B4-BE49-F238E27FC236}">
                <a16:creationId xmlns:a16="http://schemas.microsoft.com/office/drawing/2014/main" id="{CE55331A-121E-4155-B51B-B2EFAD733D51}"/>
              </a:ext>
            </a:extLst>
          </p:cNvPr>
          <p:cNvPicPr>
            <a:picLocks noChangeAspect="1"/>
          </p:cNvPicPr>
          <p:nvPr/>
        </p:nvPicPr>
        <p:blipFill>
          <a:blip r:embed="rId6"/>
          <a:stretch>
            <a:fillRect/>
          </a:stretch>
        </p:blipFill>
        <p:spPr>
          <a:xfrm>
            <a:off x="7399413" y="2211357"/>
            <a:ext cx="3118574" cy="1813469"/>
          </a:xfrm>
          <a:prstGeom prst="rect">
            <a:avLst/>
          </a:prstGeom>
          <a:ln>
            <a:noFill/>
          </a:ln>
          <a:effectLst>
            <a:outerShdw blurRad="292100" dist="139700" dir="2700000" algn="tl" rotWithShape="0">
              <a:srgbClr val="333333">
                <a:alpha val="65000"/>
              </a:srgbClr>
            </a:outerShdw>
          </a:effectLst>
        </p:spPr>
      </p:pic>
      <p:pic>
        <p:nvPicPr>
          <p:cNvPr id="9" name="Picture 10">
            <a:extLst>
              <a:ext uri="{FF2B5EF4-FFF2-40B4-BE49-F238E27FC236}">
                <a16:creationId xmlns:a16="http://schemas.microsoft.com/office/drawing/2014/main" id="{78B69E3A-E761-4C50-B253-B77CE6805B67}"/>
              </a:ext>
            </a:extLst>
          </p:cNvPr>
          <p:cNvPicPr>
            <a:picLocks noChangeAspect="1"/>
          </p:cNvPicPr>
          <p:nvPr/>
        </p:nvPicPr>
        <p:blipFill>
          <a:blip r:embed="rId7"/>
          <a:stretch>
            <a:fillRect/>
          </a:stretch>
        </p:blipFill>
        <p:spPr>
          <a:xfrm>
            <a:off x="6612972" y="1028679"/>
            <a:ext cx="3120533" cy="1813469"/>
          </a:xfrm>
          <a:prstGeom prst="rect">
            <a:avLst/>
          </a:prstGeom>
          <a:ln>
            <a:noFill/>
          </a:ln>
          <a:effectLst>
            <a:outerShdw blurRad="292100" dist="139700" dir="2700000" algn="tl" rotWithShape="0">
              <a:srgbClr val="333333">
                <a:alpha val="65000"/>
              </a:srgbClr>
            </a:outerShdw>
          </a:effectLst>
        </p:spPr>
      </p:pic>
      <p:pic>
        <p:nvPicPr>
          <p:cNvPr id="10" name="Picture 11">
            <a:extLst>
              <a:ext uri="{FF2B5EF4-FFF2-40B4-BE49-F238E27FC236}">
                <a16:creationId xmlns:a16="http://schemas.microsoft.com/office/drawing/2014/main" id="{88D439E3-480E-4BFE-AACE-F533D325234D}"/>
              </a:ext>
            </a:extLst>
          </p:cNvPr>
          <p:cNvPicPr>
            <a:picLocks noChangeAspect="1"/>
          </p:cNvPicPr>
          <p:nvPr/>
        </p:nvPicPr>
        <p:blipFill>
          <a:blip r:embed="rId8"/>
          <a:stretch>
            <a:fillRect/>
          </a:stretch>
        </p:blipFill>
        <p:spPr>
          <a:xfrm>
            <a:off x="7270245" y="1654073"/>
            <a:ext cx="3120533" cy="1813469"/>
          </a:xfrm>
          <a:prstGeom prst="rect">
            <a:avLst/>
          </a:prstGeom>
          <a:ln>
            <a:noFill/>
          </a:ln>
          <a:effectLst>
            <a:outerShdw blurRad="292100" dist="139700" dir="2700000" algn="tl" rotWithShape="0">
              <a:srgbClr val="333333">
                <a:alpha val="65000"/>
              </a:srgbClr>
            </a:outerShdw>
          </a:effectLst>
        </p:spPr>
      </p:pic>
      <p:pic>
        <p:nvPicPr>
          <p:cNvPr id="11" name="Picture 12">
            <a:extLst>
              <a:ext uri="{FF2B5EF4-FFF2-40B4-BE49-F238E27FC236}">
                <a16:creationId xmlns:a16="http://schemas.microsoft.com/office/drawing/2014/main" id="{5B8828F4-D4A4-45C0-BB5A-7EE94093C201}"/>
              </a:ext>
            </a:extLst>
          </p:cNvPr>
          <p:cNvPicPr>
            <a:picLocks noChangeAspect="1"/>
          </p:cNvPicPr>
          <p:nvPr/>
        </p:nvPicPr>
        <p:blipFill>
          <a:blip r:embed="rId9"/>
          <a:stretch>
            <a:fillRect/>
          </a:stretch>
        </p:blipFill>
        <p:spPr>
          <a:xfrm>
            <a:off x="7927518" y="2279467"/>
            <a:ext cx="3120533" cy="1813469"/>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B08E68F3-04C8-4C8F-991F-25799BD67A28}"/>
              </a:ext>
            </a:extLst>
          </p:cNvPr>
          <p:cNvSpPr txBox="1">
            <a:spLocks/>
          </p:cNvSpPr>
          <p:nvPr/>
        </p:nvSpPr>
        <p:spPr>
          <a:xfrm>
            <a:off x="6609141" y="4416484"/>
            <a:ext cx="4902140" cy="141526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6C6E71"/>
                </a:solidFill>
                <a:effectLst/>
                <a:uLnTx/>
                <a:uFillTx/>
                <a:latin typeface="Segoe UI" panose="020B0502040204020203" pitchFamily="34" charset="0"/>
              </a:rPr>
              <a:t>Model-driven apps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Built on the Common Data Service for Apps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Start with a data model, relationships, and business processes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Build</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 End-to-End </a:t>
            </a:r>
            <a:r>
              <a:rPr lang="en-US" sz="1800" spc="0" dirty="0">
                <a:solidFill>
                  <a:srgbClr val="6C6E71"/>
                </a:solidFill>
                <a:latin typeface="Segoe UI" panose="020B0502040204020203" pitchFamily="34" charset="0"/>
              </a:rPr>
              <a:t>business </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applications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b="1" spc="0" dirty="0">
                <a:solidFill>
                  <a:srgbClr val="6C6E71"/>
                </a:solidFill>
                <a:latin typeface="Segoe UI" panose="020B0502040204020203" pitchFamily="34" charset="0"/>
              </a:rPr>
              <a:t>Plan 2</a:t>
            </a:r>
            <a:endParaRPr kumimoji="0" lang="en-US" sz="1800" b="1" i="0" u="none" strike="noStrike" kern="1200" cap="none" spc="0" normalizeH="0" baseline="0" noProof="0" dirty="0">
              <a:ln w="3175">
                <a:noFill/>
              </a:ln>
              <a:solidFill>
                <a:srgbClr val="6C6E71"/>
              </a:solidFill>
              <a:effectLst/>
              <a:uLnTx/>
              <a:uFillTx/>
              <a:latin typeface="Segoe UI" panose="020B0502040204020203" pitchFamily="34" charset="0"/>
            </a:endParaRPr>
          </a:p>
        </p:txBody>
      </p:sp>
      <p:pic>
        <p:nvPicPr>
          <p:cNvPr id="13" name="Picture 19">
            <a:extLst>
              <a:ext uri="{FF2B5EF4-FFF2-40B4-BE49-F238E27FC236}">
                <a16:creationId xmlns:a16="http://schemas.microsoft.com/office/drawing/2014/main" id="{0BE48091-A72D-46F2-8265-251BE3283AA1}"/>
              </a:ext>
            </a:extLst>
          </p:cNvPr>
          <p:cNvPicPr>
            <a:picLocks noChangeAspect="1"/>
          </p:cNvPicPr>
          <p:nvPr/>
        </p:nvPicPr>
        <p:blipFill>
          <a:blip r:embed="rId10"/>
          <a:stretch>
            <a:fillRect/>
          </a:stretch>
        </p:blipFill>
        <p:spPr>
          <a:xfrm>
            <a:off x="1252691" y="1375275"/>
            <a:ext cx="3972583" cy="2308628"/>
          </a:xfrm>
          <a:prstGeom prst="rect">
            <a:avLst/>
          </a:prstGeom>
          <a:ln>
            <a:noFill/>
          </a:ln>
          <a:effectLst>
            <a:outerShdw blurRad="292100" dist="139700" dir="2700000" algn="tl" rotWithShape="0">
              <a:srgbClr val="333333">
                <a:alpha val="65000"/>
              </a:srgbClr>
            </a:outerShdw>
          </a:effectLst>
        </p:spPr>
      </p:pic>
      <p:grpSp>
        <p:nvGrpSpPr>
          <p:cNvPr id="14" name="Group 21">
            <a:extLst>
              <a:ext uri="{FF2B5EF4-FFF2-40B4-BE49-F238E27FC236}">
                <a16:creationId xmlns:a16="http://schemas.microsoft.com/office/drawing/2014/main" id="{7B1298EB-B388-4ECA-B8B1-E90BE65ABD13}"/>
              </a:ext>
            </a:extLst>
          </p:cNvPr>
          <p:cNvGrpSpPr/>
          <p:nvPr/>
        </p:nvGrpSpPr>
        <p:grpSpPr>
          <a:xfrm>
            <a:off x="2420965" y="1951247"/>
            <a:ext cx="3032632" cy="2141689"/>
            <a:chOff x="443060" y="1630850"/>
            <a:chExt cx="5791446" cy="4090000"/>
          </a:xfrm>
        </p:grpSpPr>
        <p:pic>
          <p:nvPicPr>
            <p:cNvPr id="15" name="Picture 22">
              <a:extLst>
                <a:ext uri="{FF2B5EF4-FFF2-40B4-BE49-F238E27FC236}">
                  <a16:creationId xmlns:a16="http://schemas.microsoft.com/office/drawing/2014/main" id="{8360B5EB-2529-43AE-ABB5-EE699465D5D2}"/>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16" name="Picture 24">
              <a:extLst>
                <a:ext uri="{FF2B5EF4-FFF2-40B4-BE49-F238E27FC236}">
                  <a16:creationId xmlns:a16="http://schemas.microsoft.com/office/drawing/2014/main" id="{EDCA7E7C-5764-4A0F-A4E0-08022A67CFE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17" name="Group 26">
            <a:extLst>
              <a:ext uri="{FF2B5EF4-FFF2-40B4-BE49-F238E27FC236}">
                <a16:creationId xmlns:a16="http://schemas.microsoft.com/office/drawing/2014/main" id="{AEA9CA91-4BE2-46F9-900B-3595F7115BD4}"/>
              </a:ext>
            </a:extLst>
          </p:cNvPr>
          <p:cNvGrpSpPr/>
          <p:nvPr/>
        </p:nvGrpSpPr>
        <p:grpSpPr>
          <a:xfrm>
            <a:off x="1116705" y="1532258"/>
            <a:ext cx="3346055" cy="2188294"/>
            <a:chOff x="608852" y="-234538"/>
            <a:chExt cx="10020300" cy="6553200"/>
          </a:xfrm>
        </p:grpSpPr>
        <p:pic>
          <p:nvPicPr>
            <p:cNvPr id="18" name="Picture 28">
              <a:extLst>
                <a:ext uri="{FF2B5EF4-FFF2-40B4-BE49-F238E27FC236}">
                  <a16:creationId xmlns:a16="http://schemas.microsoft.com/office/drawing/2014/main" id="{850A4F13-5605-4D13-A6FF-9FA68D582A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19" name="Picture 29" descr="Screen Clipping">
              <a:extLst>
                <a:ext uri="{FF2B5EF4-FFF2-40B4-BE49-F238E27FC236}">
                  <a16:creationId xmlns:a16="http://schemas.microsoft.com/office/drawing/2014/main" id="{092BF7DD-ED1A-4984-8731-D38CA167B9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20" name="Group 30">
            <a:extLst>
              <a:ext uri="{FF2B5EF4-FFF2-40B4-BE49-F238E27FC236}">
                <a16:creationId xmlns:a16="http://schemas.microsoft.com/office/drawing/2014/main" id="{91186512-2AC6-4BA7-85F2-8A510221DC5E}"/>
              </a:ext>
            </a:extLst>
          </p:cNvPr>
          <p:cNvGrpSpPr/>
          <p:nvPr/>
        </p:nvGrpSpPr>
        <p:grpSpPr>
          <a:xfrm>
            <a:off x="3824561" y="884679"/>
            <a:ext cx="1783520" cy="3484167"/>
            <a:chOff x="1413562" y="1294774"/>
            <a:chExt cx="2712341" cy="5298653"/>
          </a:xfrm>
        </p:grpSpPr>
        <p:pic>
          <p:nvPicPr>
            <p:cNvPr id="21" name="Picture 31" descr="A close up of a piece of paper&#10;&#10;Description generated with high confidence">
              <a:extLst>
                <a:ext uri="{FF2B5EF4-FFF2-40B4-BE49-F238E27FC236}">
                  <a16:creationId xmlns:a16="http://schemas.microsoft.com/office/drawing/2014/main" id="{26912A4F-7280-4C1E-9E9A-0E2A6582E22C}"/>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22" name="Picture 32">
              <a:extLst>
                <a:ext uri="{FF2B5EF4-FFF2-40B4-BE49-F238E27FC236}">
                  <a16:creationId xmlns:a16="http://schemas.microsoft.com/office/drawing/2014/main" id="{6BBEF8DE-6C20-4EC0-8DE7-BD1B38A88D2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3" name="Title 1">
            <a:extLst>
              <a:ext uri="{FF2B5EF4-FFF2-40B4-BE49-F238E27FC236}">
                <a16:creationId xmlns:a16="http://schemas.microsoft.com/office/drawing/2014/main" id="{ACB2961C-7C14-4444-B8DA-96F014354F9F}"/>
              </a:ext>
            </a:extLst>
          </p:cNvPr>
          <p:cNvSpPr txBox="1">
            <a:spLocks/>
          </p:cNvSpPr>
          <p:nvPr/>
        </p:nvSpPr>
        <p:spPr>
          <a:xfrm>
            <a:off x="1193860" y="4421995"/>
            <a:ext cx="4902140" cy="1415263"/>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Canvas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Start with user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experience</a:t>
            </a:r>
            <a:r>
              <a:rPr kumimoji="0" lang="en-US" sz="1800" b="0" i="0" u="none" strike="noStrike" kern="0" cap="none" spc="0" normalizeH="0" noProof="0" dirty="0" smtClean="0">
                <a:ln>
                  <a:noFill/>
                </a:ln>
                <a:solidFill>
                  <a:srgbClr val="6C6E71"/>
                </a:solidFill>
                <a:effectLst/>
                <a:uLnTx/>
                <a:uFillTx/>
                <a:latin typeface="Segoe UI" panose="020B0502040204020203" pitchFamily="34" charset="0"/>
                <a:cs typeface="Segoe UI" panose="020B0502040204020203" pitchFamily="34" charset="0"/>
              </a:rPr>
              <a:t>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designer</a:t>
            </a:r>
            <a:endPar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Task- and role-based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Mash up data from </a:t>
            </a:r>
            <a:r>
              <a:rPr lang="en-US" sz="1800" b="0" kern="0" dirty="0">
                <a:solidFill>
                  <a:srgbClr val="6C6E71"/>
                </a:solidFill>
                <a:latin typeface="Segoe UI" panose="020B0502040204020203" pitchFamily="34" charset="0"/>
                <a:cs typeface="Segoe UI" panose="020B0502040204020203" pitchFamily="34" charset="0"/>
              </a:rPr>
              <a:t>200</a:t>
            </a: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 sources</a:t>
            </a:r>
          </a:p>
          <a:p>
            <a:pPr marL="0" marR="0" lvl="0" indent="0" algn="just" defTabSz="914367" rtl="0" eaLnBrk="1" fontAlgn="base" latinLnBrk="0" hangingPunct="1">
              <a:lnSpc>
                <a:spcPct val="90000"/>
              </a:lnSpc>
              <a:spcBef>
                <a:spcPct val="0"/>
              </a:spcBef>
              <a:spcAft>
                <a:spcPct val="0"/>
              </a:spcAft>
              <a:buClrTx/>
              <a:buSzTx/>
              <a:buFontTx/>
              <a:buNone/>
              <a:tabLst/>
              <a:defRPr/>
            </a:pPr>
            <a:r>
              <a:rPr lang="en-US" sz="1800" kern="0" dirty="0">
                <a:solidFill>
                  <a:srgbClr val="6C6E71"/>
                </a:solidFill>
                <a:latin typeface="Segoe UI" panose="020B0502040204020203" pitchFamily="34" charset="0"/>
                <a:cs typeface="Segoe UI" panose="020B0502040204020203" pitchFamily="34" charset="0"/>
              </a:rPr>
              <a:t>Plan 1, PowerApps for Office</a:t>
            </a:r>
            <a:endParaRPr kumimoji="0" lang="en-US" sz="180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p:txBody>
      </p:sp>
      <p:sp>
        <p:nvSpPr>
          <p:cNvPr id="24" name="Title 8">
            <a:extLst>
              <a:ext uri="{FF2B5EF4-FFF2-40B4-BE49-F238E27FC236}">
                <a16:creationId xmlns:a16="http://schemas.microsoft.com/office/drawing/2014/main" id="{7AC9E08E-F8DB-49A9-9302-0139844C3CD5}"/>
              </a:ext>
            </a:extLst>
          </p:cNvPr>
          <p:cNvSpPr>
            <a:spLocks noGrp="1"/>
          </p:cNvSpPr>
          <p:nvPr>
            <p:ph type="title" idx="4294967295"/>
          </p:nvPr>
        </p:nvSpPr>
        <p:spPr>
          <a:xfrm>
            <a:off x="269875" y="125531"/>
            <a:ext cx="11922125" cy="553998"/>
          </a:xfrm>
        </p:spPr>
        <p:txBody>
          <a:bodyPr>
            <a:normAutofit/>
          </a:bodyPr>
          <a:lstStyle/>
          <a:p>
            <a:r>
              <a:rPr lang="en-US" sz="3600" dirty="0">
                <a:latin typeface="Segoe UI Semibold" panose="020B0702040204020203" pitchFamily="34" charset="0"/>
                <a:cs typeface="Segoe UI Semibold" panose="020B0702040204020203" pitchFamily="34" charset="0"/>
              </a:rPr>
              <a:t>Focus on Canvas Apps</a:t>
            </a:r>
          </a:p>
        </p:txBody>
      </p:sp>
      <p:sp>
        <p:nvSpPr>
          <p:cNvPr id="25" name="Rectangle 24">
            <a:extLst>
              <a:ext uri="{FF2B5EF4-FFF2-40B4-BE49-F238E27FC236}">
                <a16:creationId xmlns:a16="http://schemas.microsoft.com/office/drawing/2014/main" id="{C43355B0-B43C-49AA-B970-3C4A480A26EA}"/>
              </a:ext>
            </a:extLst>
          </p:cNvPr>
          <p:cNvSpPr/>
          <p:nvPr/>
        </p:nvSpPr>
        <p:spPr bwMode="auto">
          <a:xfrm>
            <a:off x="679951" y="789709"/>
            <a:ext cx="5568175" cy="5471606"/>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4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8" y="0"/>
            <a:ext cx="11951624" cy="6858000"/>
          </a:xfrm>
          <a:prstGeom prst="rect">
            <a:avLst/>
          </a:prstGeom>
        </p:spPr>
      </p:pic>
    </p:spTree>
    <p:extLst>
      <p:ext uri="{BB962C8B-B14F-4D97-AF65-F5344CB8AC3E}">
        <p14:creationId xmlns:p14="http://schemas.microsoft.com/office/powerpoint/2010/main" val="149693195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50"/>
            <a:ext cx="12192000" cy="6616700"/>
          </a:xfrm>
          <a:prstGeom prst="rect">
            <a:avLst/>
          </a:prstGeom>
        </p:spPr>
      </p:pic>
    </p:spTree>
    <p:extLst>
      <p:ext uri="{BB962C8B-B14F-4D97-AF65-F5344CB8AC3E}">
        <p14:creationId xmlns:p14="http://schemas.microsoft.com/office/powerpoint/2010/main" val="269721894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8" y="0"/>
            <a:ext cx="12083444" cy="6858000"/>
          </a:xfrm>
          <a:prstGeom prst="rect">
            <a:avLst/>
          </a:prstGeom>
        </p:spPr>
      </p:pic>
    </p:spTree>
    <p:extLst>
      <p:ext uri="{BB962C8B-B14F-4D97-AF65-F5344CB8AC3E}">
        <p14:creationId xmlns:p14="http://schemas.microsoft.com/office/powerpoint/2010/main" val="342017286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
            <a:ext cx="12192000" cy="6851228"/>
          </a:xfrm>
          <a:prstGeom prst="rect">
            <a:avLst/>
          </a:prstGeom>
        </p:spPr>
      </p:pic>
    </p:spTree>
    <p:extLst>
      <p:ext uri="{BB962C8B-B14F-4D97-AF65-F5344CB8AC3E}">
        <p14:creationId xmlns:p14="http://schemas.microsoft.com/office/powerpoint/2010/main" val="66742221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02"/>
            <a:ext cx="12192000" cy="6789595"/>
          </a:xfrm>
          <a:prstGeom prst="rect">
            <a:avLst/>
          </a:prstGeom>
        </p:spPr>
      </p:pic>
    </p:spTree>
    <p:extLst>
      <p:ext uri="{BB962C8B-B14F-4D97-AF65-F5344CB8AC3E}">
        <p14:creationId xmlns:p14="http://schemas.microsoft.com/office/powerpoint/2010/main" val="154011875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7"/>
            <a:ext cx="12192000" cy="6791046"/>
          </a:xfrm>
          <a:prstGeom prst="rect">
            <a:avLst/>
          </a:prstGeom>
        </p:spPr>
      </p:pic>
    </p:spTree>
    <p:extLst>
      <p:ext uri="{BB962C8B-B14F-4D97-AF65-F5344CB8AC3E}">
        <p14:creationId xmlns:p14="http://schemas.microsoft.com/office/powerpoint/2010/main" val="9658621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73"/>
            <a:ext cx="12192000" cy="6786053"/>
          </a:xfrm>
          <a:prstGeom prst="rect">
            <a:avLst/>
          </a:prstGeom>
        </p:spPr>
      </p:pic>
    </p:spTree>
    <p:extLst>
      <p:ext uri="{BB962C8B-B14F-4D97-AF65-F5344CB8AC3E}">
        <p14:creationId xmlns:p14="http://schemas.microsoft.com/office/powerpoint/2010/main" val="207589628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32"/>
            <a:ext cx="12192000" cy="6582535"/>
          </a:xfrm>
          <a:prstGeom prst="rect">
            <a:avLst/>
          </a:prstGeom>
        </p:spPr>
      </p:pic>
    </p:spTree>
    <p:extLst>
      <p:ext uri="{BB962C8B-B14F-4D97-AF65-F5344CB8AC3E}">
        <p14:creationId xmlns:p14="http://schemas.microsoft.com/office/powerpoint/2010/main" val="264895823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Demo</a:t>
            </a:r>
            <a:endParaRPr lang="de-DE" dirty="0">
              <a:latin typeface="Segoe UI Light" panose="020B0502040204020203" pitchFamily="34" charset="0"/>
              <a:cs typeface="Segoe UI Light" panose="020B0502040204020203" pitchFamily="34" charset="0"/>
            </a:endParaRPr>
          </a:p>
        </p:txBody>
      </p:sp>
      <p:sp>
        <p:nvSpPr>
          <p:cNvPr id="3" name="Titel 4"/>
          <p:cNvSpPr txBox="1">
            <a:spLocks/>
          </p:cNvSpPr>
          <p:nvPr/>
        </p:nvSpPr>
        <p:spPr bwMode="gray">
          <a:xfrm>
            <a:off x="623392" y="1700808"/>
            <a:ext cx="8930216" cy="553998"/>
          </a:xfrm>
          <a:prstGeom prst="rect">
            <a:avLst/>
          </a:prstGeom>
          <a:noFill/>
        </p:spPr>
        <p:txBody>
          <a:bodyPr vert="horz" lIns="0" tIns="0" rIns="0" bIns="0" rtlCol="0" anchor="t">
            <a:spAutoFit/>
          </a:bodyPr>
          <a:lstStyle>
            <a:lvl1pPr algn="l" defTabSz="914400" rtl="0" eaLnBrk="1" latinLnBrk="0" hangingPunct="1">
              <a:spcBef>
                <a:spcPct val="0"/>
              </a:spcBef>
              <a:spcAft>
                <a:spcPts val="0"/>
              </a:spcAft>
              <a:buNone/>
              <a:defRPr sz="3600" kern="1200">
                <a:solidFill>
                  <a:schemeClr val="bg1"/>
                </a:solidFill>
                <a:latin typeface="+mn-lt"/>
                <a:ea typeface="+mj-ea"/>
                <a:cs typeface="+mj-cs"/>
              </a:defRPr>
            </a:lvl1pPr>
          </a:lstStyle>
          <a:p>
            <a:r>
              <a:rPr lang="de-DE" dirty="0" err="1" smtClean="0">
                <a:latin typeface="Segoe UI Light" panose="020B0502040204020203" pitchFamily="34" charset="0"/>
                <a:cs typeface="Segoe UI Light" panose="020B0502040204020203" pitchFamily="34" charset="0"/>
              </a:rPr>
              <a:t>Importing</a:t>
            </a:r>
            <a:r>
              <a:rPr lang="de-DE" dirty="0" smtClean="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P</a:t>
            </a:r>
            <a:r>
              <a:rPr lang="de-DE" dirty="0" err="1" smtClean="0">
                <a:latin typeface="Segoe UI Light" panose="020B0502040204020203" pitchFamily="34" charset="0"/>
                <a:cs typeface="Segoe UI Light" panose="020B0502040204020203" pitchFamily="34" charset="0"/>
              </a:rPr>
              <a:t>owerapp</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966127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73" y="0"/>
            <a:ext cx="11675654" cy="6858000"/>
          </a:xfrm>
          <a:prstGeom prst="rect">
            <a:avLst/>
          </a:prstGeom>
        </p:spPr>
      </p:pic>
    </p:spTree>
    <p:extLst>
      <p:ext uri="{BB962C8B-B14F-4D97-AF65-F5344CB8AC3E}">
        <p14:creationId xmlns:p14="http://schemas.microsoft.com/office/powerpoint/2010/main" val="34911479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391705" y="1786103"/>
            <a:ext cx="4029723" cy="2339102"/>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000" dirty="0" smtClean="0">
                <a:solidFill>
                  <a:srgbClr val="505050"/>
                </a:solidFill>
                <a:latin typeface="Segoe UI Light"/>
                <a:cs typeface="Segoe UI Light" panose="020B0502040204020203" pitchFamily="34" charset="0"/>
              </a:rPr>
              <a:t>full </a:t>
            </a:r>
            <a:r>
              <a:rPr lang="en-US" sz="2000" dirty="0">
                <a:solidFill>
                  <a:srgbClr val="505050"/>
                </a:solidFill>
                <a:latin typeface="Segoe UI Light"/>
                <a:cs typeface="Segoe UI Light" panose="020B0502040204020203" pitchFamily="34" charset="0"/>
              </a:rPr>
              <a:t>control over user experience, use it as you build it</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Create app logic with familiar Excel-like expressions</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Mash up data from multiple sources right at the app level</a:t>
            </a:r>
          </a:p>
        </p:txBody>
      </p:sp>
      <p:sp>
        <p:nvSpPr>
          <p:cNvPr id="6" name="Title 5">
            <a:extLst>
              <a:ext uri="{FF2B5EF4-FFF2-40B4-BE49-F238E27FC236}">
                <a16:creationId xmlns:a16="http://schemas.microsoft.com/office/drawing/2014/main" id="{6B933458-B810-4940-8575-7884643B2B72}"/>
              </a:ext>
            </a:extLst>
          </p:cNvPr>
          <p:cNvSpPr>
            <a:spLocks noGrp="1"/>
          </p:cNvSpPr>
          <p:nvPr>
            <p:ph type="title"/>
          </p:nvPr>
        </p:nvSpPr>
        <p:spPr/>
        <p:txBody>
          <a:bodyPr/>
          <a:lstStyle/>
          <a:p>
            <a:r>
              <a:rPr lang="en-US" dirty="0">
                <a:solidFill>
                  <a:schemeClr val="tx1"/>
                </a:solidFill>
              </a:rPr>
              <a:t>Easy Authoring</a:t>
            </a:r>
            <a:endParaRPr lang="en-US" dirty="0"/>
          </a:p>
        </p:txBody>
      </p:sp>
      <p:cxnSp>
        <p:nvCxnSpPr>
          <p:cNvPr id="8" name="Straight Connector 7">
            <a:extLst>
              <a:ext uri="{FF2B5EF4-FFF2-40B4-BE49-F238E27FC236}">
                <a16:creationId xmlns:a16="http://schemas.microsoft.com/office/drawing/2014/main" id="{B74C7813-070C-4593-95EF-EDC88E5A4B02}"/>
              </a:ext>
            </a:extLst>
          </p:cNvPr>
          <p:cNvCxnSpPr>
            <a:cxnSpLocks/>
          </p:cNvCxnSpPr>
          <p:nvPr/>
        </p:nvCxnSpPr>
        <p:spPr>
          <a:xfrm>
            <a:off x="4637061" y="1821339"/>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1EF312-D4D9-45F4-8CBD-9694C0DEB17F}"/>
              </a:ext>
            </a:extLst>
          </p:cNvPr>
          <p:cNvPicPr>
            <a:picLocks noChangeAspect="1"/>
          </p:cNvPicPr>
          <p:nvPr/>
        </p:nvPicPr>
        <p:blipFill rotWithShape="1">
          <a:blip r:embed="rId3"/>
          <a:srcRect l="-750" t="4838"/>
          <a:stretch/>
        </p:blipFill>
        <p:spPr>
          <a:xfrm>
            <a:off x="4799856" y="1556792"/>
            <a:ext cx="7101673" cy="4248472"/>
          </a:xfrm>
          <a:prstGeom prst="rect">
            <a:avLst/>
          </a:prstGeom>
        </p:spPr>
      </p:pic>
    </p:spTree>
    <p:extLst>
      <p:ext uri="{BB962C8B-B14F-4D97-AF65-F5344CB8AC3E}">
        <p14:creationId xmlns:p14="http://schemas.microsoft.com/office/powerpoint/2010/main" val="191834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4.16667E-6 1.48148E-6 L 4.16667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502" y="0"/>
            <a:ext cx="3902996" cy="6858000"/>
          </a:xfrm>
          <a:prstGeom prst="rect">
            <a:avLst/>
          </a:prstGeom>
        </p:spPr>
      </p:pic>
    </p:spTree>
    <p:extLst>
      <p:ext uri="{BB962C8B-B14F-4D97-AF65-F5344CB8AC3E}">
        <p14:creationId xmlns:p14="http://schemas.microsoft.com/office/powerpoint/2010/main" val="312981944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CD1B49-F5A7-450E-A5EF-F8DF5785F196}"/>
              </a:ext>
            </a:extLst>
          </p:cNvPr>
          <p:cNvSpPr>
            <a:spLocks noGrp="1"/>
          </p:cNvSpPr>
          <p:nvPr>
            <p:ph type="title"/>
          </p:nvPr>
        </p:nvSpPr>
        <p:spPr/>
        <p:txBody>
          <a:bodyPr/>
          <a:lstStyle/>
          <a:p>
            <a:r>
              <a:rPr lang="en-US"/>
              <a:t>Cloud and on-premises connectivity </a:t>
            </a:r>
          </a:p>
        </p:txBody>
      </p:sp>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269240" y="1949426"/>
            <a:ext cx="5330952" cy="344709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Built-in connectivity to 200+ cloud services, files, databases, web APIs, etc.</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for everyone to leverage</a:t>
            </a:r>
          </a:p>
        </p:txBody>
      </p:sp>
      <p:cxnSp>
        <p:nvCxnSpPr>
          <p:cNvPr id="18" name="Straight Connector 17">
            <a:extLst>
              <a:ext uri="{FF2B5EF4-FFF2-40B4-BE49-F238E27FC236}">
                <a16:creationId xmlns:a16="http://schemas.microsoft.com/office/drawing/2014/main" id="{2D0D8A49-9FA1-4521-9501-7E536E225EF3}"/>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472EDA8-6AC1-46CC-8748-F0AB7C02DC1E}"/>
              </a:ext>
            </a:extLst>
          </p:cNvPr>
          <p:cNvGrpSpPr/>
          <p:nvPr/>
        </p:nvGrpSpPr>
        <p:grpSpPr>
          <a:xfrm>
            <a:off x="6952929" y="2020856"/>
            <a:ext cx="3776444" cy="3297837"/>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sp>
        <p:nvSpPr>
          <p:cNvPr id="14" name="Rectangle 13">
            <a:extLst>
              <a:ext uri="{FF2B5EF4-FFF2-40B4-BE49-F238E27FC236}">
                <a16:creationId xmlns:a16="http://schemas.microsoft.com/office/drawing/2014/main" id="{B80EE3A9-5873-43D9-A667-74C0905C8CE0}"/>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5" name="Rectangle 14">
            <a:extLst>
              <a:ext uri="{FF2B5EF4-FFF2-40B4-BE49-F238E27FC236}">
                <a16:creationId xmlns:a16="http://schemas.microsoft.com/office/drawing/2014/main" id="{D144437D-BEB4-44AC-AF4D-DAC5AE2CE2E8}"/>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Pro-developer extensibility</a:t>
            </a:r>
          </a:p>
        </p:txBody>
      </p:sp>
      <p:sp>
        <p:nvSpPr>
          <p:cNvPr id="16" name="Rectangle 15">
            <a:extLst>
              <a:ext uri="{FF2B5EF4-FFF2-40B4-BE49-F238E27FC236}">
                <a16:creationId xmlns:a16="http://schemas.microsoft.com/office/drawing/2014/main" id="{54341E31-88B8-4AF9-B495-48A02DBD8C37}"/>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0078D7"/>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4369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64" presetClass="path" presetSubtype="0" accel="50000" decel="50000" fill="hold" grpId="1" nodeType="withEffect">
                                  <p:stCondLst>
                                    <p:cond delay="0"/>
                                  </p:stCondLst>
                                  <p:childTnLst>
                                    <p:animMotion origin="layout" path="M -0.00066 0.17477 L 4.79167E-6 3.33333E-6 " pathEditMode="relative" rAng="0" ptsTypes="AA">
                                      <p:cBhvr>
                                        <p:cTn id="9" dur="750" fill="hold"/>
                                        <p:tgtEl>
                                          <p:spTgt spid="11"/>
                                        </p:tgtEl>
                                        <p:attrNameLst>
                                          <p:attrName>ppt_x</p:attrName>
                                          <p:attrName>ppt_y</p:attrName>
                                        </p:attrNameLst>
                                      </p:cBhvr>
                                      <p:rCtr x="26"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 name="Picture 17" descr="A screenshot of a cell phone&#10;&#10;Description generated with very high confidence">
            <a:extLst>
              <a:ext uri="{FF2B5EF4-FFF2-40B4-BE49-F238E27FC236}">
                <a16:creationId xmlns:a16="http://schemas.microsoft.com/office/drawing/2014/main" id="{46CCA331-0097-4873-B87B-7F79D731837B}"/>
              </a:ext>
            </a:extLst>
          </p:cNvPr>
          <p:cNvPicPr>
            <a:picLocks noChangeAspect="1"/>
          </p:cNvPicPr>
          <p:nvPr/>
        </p:nvPicPr>
        <p:blipFill rotWithShape="1">
          <a:blip r:embed="rId3"/>
          <a:srcRect b="9666"/>
          <a:stretch/>
        </p:blipFill>
        <p:spPr>
          <a:xfrm>
            <a:off x="7050903" y="2138055"/>
            <a:ext cx="3246983" cy="2214384"/>
          </a:xfrm>
          <a:prstGeom prst="rect">
            <a:avLst/>
          </a:prstGeom>
          <a:ln>
            <a:noFill/>
          </a:ln>
          <a:effectLst/>
        </p:spPr>
      </p:pic>
      <p:pic>
        <p:nvPicPr>
          <p:cNvPr id="17" name="Picture 16" descr="A picture containing electronics, display, monitor, screenshot&#10;&#10;Description generated with high confidence">
            <a:extLst>
              <a:ext uri="{FF2B5EF4-FFF2-40B4-BE49-F238E27FC236}">
                <a16:creationId xmlns:a16="http://schemas.microsoft.com/office/drawing/2014/main" id="{0101600D-25B0-48C2-8892-1079A825FB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3" name="Title 2">
            <a:extLst>
              <a:ext uri="{FF2B5EF4-FFF2-40B4-BE49-F238E27FC236}">
                <a16:creationId xmlns:a16="http://schemas.microsoft.com/office/drawing/2014/main" id="{FEDF406B-F89F-440E-92D3-78FD59AB2411}"/>
              </a:ext>
            </a:extLst>
          </p:cNvPr>
          <p:cNvSpPr>
            <a:spLocks noGrp="1"/>
          </p:cNvSpPr>
          <p:nvPr>
            <p:ph type="title"/>
          </p:nvPr>
        </p:nvSpPr>
        <p:spPr/>
        <p:txBody>
          <a:bodyPr/>
          <a:lstStyle/>
          <a:p>
            <a:r>
              <a:rPr lang="en-US"/>
              <a:t>Enterprise-grade management and control</a:t>
            </a:r>
          </a:p>
        </p:txBody>
      </p:sp>
      <p:sp>
        <p:nvSpPr>
          <p:cNvPr id="16" name="Text Placeholder 7">
            <a:extLst>
              <a:ext uri="{FF2B5EF4-FFF2-40B4-BE49-F238E27FC236}">
                <a16:creationId xmlns:a16="http://schemas.microsoft.com/office/drawing/2014/main" id="{E85390E0-4680-41D5-BB92-A0CECA7FFEC5}"/>
              </a:ext>
            </a:extLst>
          </p:cNvPr>
          <p:cNvSpPr txBox="1">
            <a:spLocks/>
          </p:cNvSpPr>
          <p:nvPr/>
        </p:nvSpPr>
        <p:spPr>
          <a:xfrm>
            <a:off x="269239" y="1944656"/>
            <a:ext cx="5482243" cy="295465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All identity is managed through Azure Active Directory, enabling rich policies and multi-factor authentication</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Admin Center providing full audit logs, usage analytics, data loss prevention, security and data management</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Centrally manage all your apps, first and third party, deployed across your organization</a:t>
            </a:r>
          </a:p>
        </p:txBody>
      </p:sp>
      <p:cxnSp>
        <p:nvCxnSpPr>
          <p:cNvPr id="22" name="Straight Connector 21">
            <a:extLst>
              <a:ext uri="{FF2B5EF4-FFF2-40B4-BE49-F238E27FC236}">
                <a16:creationId xmlns:a16="http://schemas.microsoft.com/office/drawing/2014/main" id="{8575B075-2D62-4757-B21B-CCFB43C4089B}"/>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0DE30C-3FB2-4E2C-8B70-25964E877BC0}"/>
              </a:ext>
            </a:extLst>
          </p:cNvPr>
          <p:cNvSpPr/>
          <p:nvPr/>
        </p:nvSpPr>
        <p:spPr>
          <a:xfrm>
            <a:off x="740700" y="6115434"/>
            <a:ext cx="1710508"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Segoe UI Semibold" panose="020B0702040204020203" pitchFamily="34" charset="0"/>
              </a:rPr>
              <a:t>Enterprise-grade</a:t>
            </a:r>
          </a:p>
        </p:txBody>
      </p:sp>
      <p:sp>
        <p:nvSpPr>
          <p:cNvPr id="21" name="Rectangle 20">
            <a:extLst>
              <a:ext uri="{FF2B5EF4-FFF2-40B4-BE49-F238E27FC236}">
                <a16:creationId xmlns:a16="http://schemas.microsoft.com/office/drawing/2014/main" id="{1254C960-55F7-4DEA-8D75-435164634541}"/>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dirty="0">
                <a:solidFill>
                  <a:srgbClr val="BFC1C4"/>
                </a:solidFill>
                <a:latin typeface="Segoe UI Semilight"/>
                <a:cs typeface="Segoe UI Semibold" panose="020B0702040204020203" pitchFamily="34" charset="0"/>
              </a:rPr>
              <a:t>Pro-developer extensibility</a:t>
            </a:r>
          </a:p>
        </p:txBody>
      </p:sp>
      <p:sp>
        <p:nvSpPr>
          <p:cNvPr id="23" name="Rectangle 22">
            <a:extLst>
              <a:ext uri="{FF2B5EF4-FFF2-40B4-BE49-F238E27FC236}">
                <a16:creationId xmlns:a16="http://schemas.microsoft.com/office/drawing/2014/main" id="{68A9CA4C-71CB-4BA0-BB5E-E2EC46E678BB}"/>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8477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64" presetClass="path" presetSubtype="0" accel="50000" decel="50000" fill="hold" grpId="1" nodeType="withEffect">
                                  <p:stCondLst>
                                    <p:cond delay="0"/>
                                  </p:stCondLst>
                                  <p:childTnLst>
                                    <p:animMotion origin="layout" path="M -2.70833E-6 0.18703 L -2.70833E-6 3.33333E-6 " pathEditMode="relative" rAng="0" ptsTypes="AA">
                                      <p:cBhvr>
                                        <p:cTn id="9" dur="750" fill="hold"/>
                                        <p:tgtEl>
                                          <p:spTgt spid="16"/>
                                        </p:tgtEl>
                                        <p:attrNameLst>
                                          <p:attrName>ppt_x</p:attrName>
                                          <p:attrName>ppt_y</p:attrName>
                                        </p:attrNameLst>
                                      </p:cBhvr>
                                      <p:rCtr x="0"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269&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precDefaultQuarter/&gt;&lt;m_precDefaultMonth/&gt;&lt;m_precDefaultWeek/&gt;&lt;m_precDefaultDay/&gt;&lt;m_mruColor&gt;&lt;m_vecMRU length=&quot;6&quot;&gt;&lt;elem m_fUsage=&quot;3.88532790000000010000E+000&quot;&gt;&lt;m_msothmcolidx val=&quot;0&quot;/&gt;&lt;m_rgb r=&quot;0&quot; g=&quot;78&quot; b=&quot;dc&quot;/&gt;&lt;m_ppcolschidx tagver0=&quot;23004&quot; tagname0=&quot;m_ppcolschidxUNRECOGNIZED&quot; val=&quot;0&quot;/&gt;&lt;m_nBrightness val=&quot;0&quot;/&gt;&lt;/elem&gt;&lt;elem m_fUsage=&quot;2.74232835925096370000E+000&quot;&gt;&lt;m_msothmcolidx val=&quot;0&quot;/&gt;&lt;m_rgb r=&quot;4b&quot; g=&quot;55&quot; b=&quot;64&quot;/&gt;&lt;m_ppcolschidx tagver0=&quot;23004&quot; tagname0=&quot;m_ppcolschidxUNRECOGNIZED&quot; val=&quot;0&quot;/&gt;&lt;m_nBrightness val=&quot;0&quot;/&gt;&lt;/elem&gt;&lt;elem m_fUsage=&quot;1.00000000000000000000E+000&quot;&gt;&lt;m_msothmcolidx val=&quot;0&quot;/&gt;&lt;m_rgb r=&quot;74&quot; g=&quot;c4&quot; b=&quot;ef&quot;/&gt;&lt;m_ppcolschidx tagver0=&quot;23004&quot; tagname0=&quot;m_ppcolschidxUNRECOGNIZED&quot; val=&quot;0&quot;/&gt;&lt;m_nBrightness val=&quot;0&quot;/&gt;&lt;/elem&gt;&lt;elem m_fUsage=&quot;9.71275175958159150000E-001&quot;&gt;&lt;m_msothmcolidx val=&quot;0&quot;/&gt;&lt;m_rgb r=&quot;38&quot; g=&quot;40&quot; b=&quot;4b&quot;/&gt;&lt;m_ppcolschidx tagver0=&quot;23004&quot; tagname0=&quot;m_ppcolschidxUNRECOGNIZED&quot; val=&quot;0&quot;/&gt;&lt;m_nBrightness val=&quot;0&quot;/&gt;&lt;/elem&gt;&lt;elem m_fUsage=&quot;1.85302018885184190000E-001&quot;&gt;&lt;m_msothmcolidx val=&quot;0&quot;/&gt;&lt;m_rgb r=&quot;38&quot; g=&quot;4a&quot; b=&quot;40&quot;/&gt;&lt;m_ppcolschidx tagver0=&quot;23004&quot; tagname0=&quot;m_ppcolschidxUNRECOGNIZED&quot; val=&quot;0&quot;/&gt;&lt;m_nBrightness val=&quot;0&quot;/&gt;&lt;/elem&gt;&lt;elem m_fUsage=&quot;1.21576654590569360000E-001&quot;&gt;&lt;m_msothmcolidx val=&quot;0&quot;/&gt;&lt;m_rgb r=&quot;d9&quot; g=&quot;de&quot; b=&quot;e8&quot;/&gt;&lt;m_ppcolschidx tagver0=&quot;23004&quot; tagname0=&quot;m_ppcolschidxUNRECOGNIZED&quot; val=&quot;0&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60229_1150_Master_16 9_DE">
  <a:themeElements>
    <a:clrScheme name="thyssenkrupp">
      <a:dk1>
        <a:srgbClr val="4B5564"/>
      </a:dk1>
      <a:lt1>
        <a:srgbClr val="FFFFFF"/>
      </a:lt1>
      <a:dk2>
        <a:srgbClr val="B0BAC4"/>
      </a:dk2>
      <a:lt2>
        <a:srgbClr val="78879B"/>
      </a:lt2>
      <a:accent1>
        <a:srgbClr val="D9DEE8"/>
      </a:accent1>
      <a:accent2>
        <a:srgbClr val="003C7D"/>
      </a:accent2>
      <a:accent3>
        <a:srgbClr val="0078DC"/>
      </a:accent3>
      <a:accent4>
        <a:srgbClr val="74C4EF"/>
      </a:accent4>
      <a:accent5>
        <a:srgbClr val="00A0F5"/>
      </a:accent5>
      <a:accent6>
        <a:srgbClr val="FFB400"/>
      </a:accent6>
      <a:hlink>
        <a:srgbClr val="4B5564"/>
      </a:hlink>
      <a:folHlink>
        <a:srgbClr val="9FAAB8"/>
      </a:folHlink>
    </a:clrScheme>
    <a:fontScheme name="TK_neu">
      <a:majorFont>
        <a:latin typeface="TKTypeBold"/>
        <a:ea typeface=""/>
        <a:cs typeface=""/>
      </a:majorFont>
      <a:minorFont>
        <a:latin typeface="TKTypeMediu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600"/>
          </a:spcBef>
          <a:spcAft>
            <a:spcPts val="0"/>
          </a:spcAft>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spcBef>
            <a:spcPts val="600"/>
          </a:spcBef>
          <a:spcAft>
            <a:spcPts val="0"/>
          </a:spcAft>
          <a:defRPr sz="1600" dirty="0"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F8F6D84A5377846BEBF55FDA9F62F67" ma:contentTypeVersion="13" ma:contentTypeDescription="Ein neues Dokument erstellen." ma:contentTypeScope="" ma:versionID="2ffd11424d0f98fcde2cd8e2aa133963">
  <xsd:schema xmlns:xsd="http://www.w3.org/2001/XMLSchema" xmlns:xs="http://www.w3.org/2001/XMLSchema" xmlns:p="http://schemas.microsoft.com/office/2006/metadata/properties" xmlns:ns3="d34349a2-5659-4acf-994c-0634f4141c5b" xmlns:ns4="c872c36d-7e62-4605-a9de-417018b1ae76" targetNamespace="http://schemas.microsoft.com/office/2006/metadata/properties" ma:root="true" ma:fieldsID="cffa5b5f98a9f2dd6050cdaba04d6653" ns3:_="" ns4:_="">
    <xsd:import namespace="d34349a2-5659-4acf-994c-0634f4141c5b"/>
    <xsd:import namespace="c872c36d-7e62-4605-a9de-417018b1ae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349a2-5659-4acf-994c-0634f4141c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872c36d-7e62-4605-a9de-417018b1ae76"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SharingHintHash" ma:index="18"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A9261D-9471-4E39-AA74-B5CEA88EE775}">
  <ds:schemaRefs>
    <ds:schemaRef ds:uri="http://purl.org/dc/terms/"/>
    <ds:schemaRef ds:uri="http://schemas.openxmlformats.org/package/2006/metadata/core-properties"/>
    <ds:schemaRef ds:uri="http://purl.org/dc/dcmitype/"/>
    <ds:schemaRef ds:uri="http://schemas.microsoft.com/office/2006/documentManagement/types"/>
    <ds:schemaRef ds:uri="d34349a2-5659-4acf-994c-0634f4141c5b"/>
    <ds:schemaRef ds:uri="http://purl.org/dc/elements/1.1/"/>
    <ds:schemaRef ds:uri="http://schemas.microsoft.com/office/2006/metadata/properties"/>
    <ds:schemaRef ds:uri="http://schemas.microsoft.com/office/infopath/2007/PartnerControls"/>
    <ds:schemaRef ds:uri="c872c36d-7e62-4605-a9de-417018b1ae76"/>
    <ds:schemaRef ds:uri="http://www.w3.org/XML/1998/namespace"/>
  </ds:schemaRefs>
</ds:datastoreItem>
</file>

<file path=customXml/itemProps2.xml><?xml version="1.0" encoding="utf-8"?>
<ds:datastoreItem xmlns:ds="http://schemas.openxmlformats.org/officeDocument/2006/customXml" ds:itemID="{AC3B176A-9C9B-4FB0-ADE4-A237E179A478}">
  <ds:schemaRefs>
    <ds:schemaRef ds:uri="http://schemas.microsoft.com/sharepoint/v3/contenttype/forms"/>
  </ds:schemaRefs>
</ds:datastoreItem>
</file>

<file path=customXml/itemProps3.xml><?xml version="1.0" encoding="utf-8"?>
<ds:datastoreItem xmlns:ds="http://schemas.openxmlformats.org/officeDocument/2006/customXml" ds:itemID="{F2A8D68E-5490-4B18-8C49-1211769EAD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4349a2-5659-4acf-994c-0634f4141c5b"/>
    <ds:schemaRef ds:uri="c872c36d-7e62-4605-a9de-417018b1a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Master_16 9_DE</Template>
  <TotalTime>0</TotalTime>
  <Words>2536</Words>
  <Application>Microsoft Office PowerPoint</Application>
  <PresentationFormat>Breitbild</PresentationFormat>
  <Paragraphs>288</Paragraphs>
  <Slides>70</Slides>
  <Notes>18</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70</vt:i4>
      </vt:variant>
    </vt:vector>
  </HeadingPairs>
  <TitlesOfParts>
    <vt:vector size="84" baseType="lpstr">
      <vt:lpstr>Arial</vt:lpstr>
      <vt:lpstr>Arial Unicode MS</vt:lpstr>
      <vt:lpstr>Calibri</vt:lpstr>
      <vt:lpstr>Segoe UI</vt:lpstr>
      <vt:lpstr>Segoe UI Light</vt:lpstr>
      <vt:lpstr>Segoe UI Semibold</vt:lpstr>
      <vt:lpstr>Segoe UI Semilight</vt:lpstr>
      <vt:lpstr>segoe-ui_bold</vt:lpstr>
      <vt:lpstr>segoe-ui_normal</vt:lpstr>
      <vt:lpstr>segoe-ui_semibold</vt:lpstr>
      <vt:lpstr>TKTypeMedium</vt:lpstr>
      <vt:lpstr>Wingdings</vt:lpstr>
      <vt:lpstr>160229_1150_Master_16 9_DE</vt:lpstr>
      <vt:lpstr>think-cell Folie</vt:lpstr>
      <vt:lpstr>Introduction to Powerapps </vt:lpstr>
      <vt:lpstr>Contents  </vt:lpstr>
      <vt:lpstr>PowerPoint-Präsentation</vt:lpstr>
      <vt:lpstr>PowerPoint-Präsentation</vt:lpstr>
      <vt:lpstr>PowerPoint-Präsentation</vt:lpstr>
      <vt:lpstr>Focus on Canvas Apps</vt:lpstr>
      <vt:lpstr>Easy Authoring</vt:lpstr>
      <vt:lpstr>Cloud and on-premises connectivity </vt:lpstr>
      <vt:lpstr>Enterprise-grade management and control</vt:lpstr>
      <vt:lpstr>Amplify professional developer productivity</vt:lpstr>
      <vt:lpstr>Key Concepts</vt:lpstr>
      <vt:lpstr>PowerApps Maker Portal [https://web.powerapps.com/] </vt:lpstr>
      <vt:lpstr>PowerApps Studio for the Web [https://create.powerapps.com/] </vt:lpstr>
      <vt:lpstr>PowerApps Studio parts</vt:lpstr>
      <vt:lpstr>PowerApps Mobile (Player)</vt:lpstr>
      <vt:lpstr>PowerApps Admin Center [https://admin.powerapps.com]  </vt:lpstr>
      <vt:lpstr>PowerApps Studio</vt:lpstr>
      <vt:lpstr>PowerPoint-Präsentation</vt:lpstr>
      <vt:lpstr>Gallery</vt:lpstr>
      <vt:lpstr>Model-driven apps </vt:lpstr>
      <vt:lpstr>PowerPoint-Präsentation</vt:lpstr>
      <vt:lpstr>PowerPoint-Präsentation</vt:lpstr>
      <vt:lpstr>Business Process Flow</vt:lpstr>
      <vt:lpstr>Server Side Logic</vt:lpstr>
      <vt:lpstr>Developer Capabilities</vt:lpstr>
      <vt:lpstr>Canvas apps and Model-driven apps are complementary to each other</vt:lpstr>
      <vt:lpstr>PowerApps Maker Portal [https://web.powerapps.com/] </vt:lpstr>
      <vt:lpstr>Model-driven app components - Data</vt:lpstr>
      <vt:lpstr>PowerPoint-Präsentation</vt:lpstr>
      <vt:lpstr>Model-driven app components - UI</vt:lpstr>
      <vt:lpstr>PowerPoint-Präsentation</vt:lpstr>
      <vt:lpstr>Model-driven app components - Logic</vt:lpstr>
      <vt:lpstr>PowerPoint-Präsentation</vt:lpstr>
      <vt:lpstr>Model-driven app components - Visualizations</vt:lpstr>
      <vt:lpstr>PowerPoint-Präsentation</vt:lpstr>
      <vt:lpstr>Advanced Model-driven app making</vt:lpstr>
      <vt:lpstr>Demo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lpstr>PowerPoint-Präsentation</vt:lpstr>
    </vt:vector>
  </TitlesOfParts>
  <Company>thyssenkrupp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 Sicherheitsrelevante Ereignisse</dc:title>
  <dc:creator>Kalakonda, Nithish</dc:creator>
  <cp:lastModifiedBy>Kalakonda, Nithish</cp:lastModifiedBy>
  <cp:revision>46</cp:revision>
  <dcterms:created xsi:type="dcterms:W3CDTF">2022-03-04T09:14:56Z</dcterms:created>
  <dcterms:modified xsi:type="dcterms:W3CDTF">2022-06-10T07:44:20Z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0x010100EF8F6D84A5377846BEBF55FDA9F62F67</vt:lpwstr>
  </property>
</Properties>
</file>